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471" r:id="rId2"/>
    <p:sldId id="764" r:id="rId3"/>
    <p:sldId id="768" r:id="rId4"/>
    <p:sldId id="769" r:id="rId5"/>
    <p:sldId id="770" r:id="rId6"/>
    <p:sldId id="771" r:id="rId7"/>
    <p:sldId id="762" r:id="rId8"/>
    <p:sldId id="763" r:id="rId9"/>
    <p:sldId id="676" r:id="rId10"/>
    <p:sldId id="755" r:id="rId11"/>
    <p:sldId id="677" r:id="rId12"/>
    <p:sldId id="721" r:id="rId13"/>
    <p:sldId id="756" r:id="rId14"/>
    <p:sldId id="722" r:id="rId15"/>
    <p:sldId id="757" r:id="rId16"/>
    <p:sldId id="723" r:id="rId17"/>
    <p:sldId id="724" r:id="rId18"/>
    <p:sldId id="758" r:id="rId19"/>
    <p:sldId id="759" r:id="rId20"/>
    <p:sldId id="760" r:id="rId21"/>
    <p:sldId id="725" r:id="rId22"/>
    <p:sldId id="726" r:id="rId23"/>
    <p:sldId id="727" r:id="rId24"/>
    <p:sldId id="728" r:id="rId25"/>
    <p:sldId id="729" r:id="rId26"/>
    <p:sldId id="730" r:id="rId27"/>
    <p:sldId id="731" r:id="rId28"/>
    <p:sldId id="732" r:id="rId29"/>
    <p:sldId id="733" r:id="rId30"/>
    <p:sldId id="734" r:id="rId31"/>
    <p:sldId id="761" r:id="rId32"/>
    <p:sldId id="735" r:id="rId33"/>
    <p:sldId id="736" r:id="rId34"/>
    <p:sldId id="737" r:id="rId35"/>
    <p:sldId id="744" r:id="rId36"/>
    <p:sldId id="765" r:id="rId37"/>
    <p:sldId id="745" r:id="rId38"/>
    <p:sldId id="746" r:id="rId39"/>
    <p:sldId id="747" r:id="rId40"/>
    <p:sldId id="748" r:id="rId41"/>
    <p:sldId id="749" r:id="rId42"/>
    <p:sldId id="750" r:id="rId43"/>
    <p:sldId id="751" r:id="rId44"/>
    <p:sldId id="752" r:id="rId45"/>
    <p:sldId id="753" r:id="rId46"/>
    <p:sldId id="767" r:id="rId47"/>
    <p:sldId id="738" r:id="rId48"/>
    <p:sldId id="739" r:id="rId49"/>
    <p:sldId id="740" r:id="rId50"/>
    <p:sldId id="741" r:id="rId51"/>
    <p:sldId id="742" r:id="rId52"/>
    <p:sldId id="743" r:id="rId53"/>
    <p:sldId id="766" r:id="rId54"/>
    <p:sldId id="773" r:id="rId55"/>
    <p:sldId id="772" r:id="rId56"/>
    <p:sldId id="774" r:id="rId57"/>
    <p:sldId id="637" r:id="rId58"/>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6600"/>
    <a:srgbClr val="99CC00"/>
    <a:srgbClr val="CC9900"/>
    <a:srgbClr val="FF9966"/>
    <a:srgbClr val="FFCCFF"/>
    <a:srgbClr val="FF9999"/>
    <a:srgbClr val="002346"/>
    <a:srgbClr val="0000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4660"/>
  </p:normalViewPr>
  <p:slideViewPr>
    <p:cSldViewPr snapToGrid="0">
      <p:cViewPr varScale="1">
        <p:scale>
          <a:sx n="77" d="100"/>
          <a:sy n="77" d="100"/>
        </p:scale>
        <p:origin x="12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0B6A13-2944-4AA0-BEF6-2F7525F727ED}" type="datetimeFigureOut">
              <a:rPr lang="es-MX" smtClean="0"/>
              <a:t>15/08/2023</a:t>
            </a:fld>
            <a:endParaRPr lang="es-MX"/>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6461C4F-0CA5-4CDF-BC63-FDC96D467C92}" type="slidenum">
              <a:rPr lang="es-MX" smtClean="0"/>
              <a:t>‹Nº›</a:t>
            </a:fld>
            <a:endParaRPr lang="es-MX"/>
          </a:p>
        </p:txBody>
      </p:sp>
    </p:spTree>
    <p:extLst>
      <p:ext uri="{BB962C8B-B14F-4D97-AF65-F5344CB8AC3E}">
        <p14:creationId xmlns:p14="http://schemas.microsoft.com/office/powerpoint/2010/main" val="207359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67" name="Shape 16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63220" y="1631314"/>
            <a:ext cx="11465560" cy="1325564"/>
          </a:xfrm>
          <a:prstGeom prst="rect">
            <a:avLst/>
          </a:prstGeom>
        </p:spPr>
        <p:txBody>
          <a:bodyPr/>
          <a:lstStyle>
            <a:lvl1pPr algn="ctr">
              <a:defRPr>
                <a:solidFill>
                  <a:srgbClr val="DEC9A2"/>
                </a:solidFill>
              </a:defRPr>
            </a:lvl1pPr>
          </a:lstStyle>
          <a:p>
            <a:r>
              <a:t>Texto del título</a:t>
            </a:r>
          </a:p>
        </p:txBody>
      </p:sp>
      <p:sp>
        <p:nvSpPr>
          <p:cNvPr id="12" name="Nivel de texto 1…"/>
          <p:cNvSpPr txBox="1">
            <a:spLocks noGrp="1"/>
          </p:cNvSpPr>
          <p:nvPr>
            <p:ph type="body" sz="quarter" idx="1"/>
          </p:nvPr>
        </p:nvSpPr>
        <p:spPr>
          <a:xfrm>
            <a:off x="363220" y="3270884"/>
            <a:ext cx="11465560" cy="1137922"/>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Conector recto 2"/>
          <p:cNvSpPr/>
          <p:nvPr/>
        </p:nvSpPr>
        <p:spPr>
          <a:xfrm>
            <a:off x="2006600" y="3048000"/>
            <a:ext cx="8178801" cy="0"/>
          </a:xfrm>
          <a:prstGeom prst="line">
            <a:avLst/>
          </a:prstGeom>
          <a:ln w="38100">
            <a:solidFill>
              <a:srgbClr val="DEC9A2"/>
            </a:solidFill>
            <a:miter/>
          </a:ln>
        </p:spPr>
        <p:txBody>
          <a:bodyPr lIns="45719" rIns="45719"/>
          <a:lstStyle/>
          <a:p>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o del título"/>
          <p:cNvSpPr txBox="1">
            <a:spLocks noGrp="1"/>
          </p:cNvSpPr>
          <p:nvPr>
            <p:ph type="title"/>
          </p:nvPr>
        </p:nvSpPr>
        <p:spPr>
          <a:xfrm>
            <a:off x="363220" y="1634330"/>
            <a:ext cx="11465560" cy="1325564"/>
          </a:xfrm>
          <a:prstGeom prst="rect">
            <a:avLst/>
          </a:prstGeom>
        </p:spPr>
        <p:txBody>
          <a:bodyPr/>
          <a:lstStyle>
            <a:lvl1pPr algn="ctr">
              <a:defRPr>
                <a:solidFill>
                  <a:srgbClr val="A42145"/>
                </a:solidFill>
              </a:defRPr>
            </a:lvl1pPr>
          </a:lstStyle>
          <a:p>
            <a:r>
              <a:t>Texto del título</a:t>
            </a:r>
          </a:p>
        </p:txBody>
      </p:sp>
      <p:sp>
        <p:nvSpPr>
          <p:cNvPr id="32" name="Nivel de texto 1…"/>
          <p:cNvSpPr txBox="1">
            <a:spLocks noGrp="1"/>
          </p:cNvSpPr>
          <p:nvPr>
            <p:ph type="body" sz="quarter" idx="1"/>
          </p:nvPr>
        </p:nvSpPr>
        <p:spPr>
          <a:xfrm>
            <a:off x="363220" y="3270884"/>
            <a:ext cx="11465560" cy="1137922"/>
          </a:xfrm>
          <a:prstGeom prst="rect">
            <a:avLst/>
          </a:prstGeom>
        </p:spPr>
        <p:txBody>
          <a:bodyPr/>
          <a:lstStyle>
            <a:lvl1pPr algn="ctr"/>
            <a:lvl2pPr algn="ctr"/>
            <a:lvl3pPr algn="ctr"/>
            <a:lvl4pPr algn="ctr"/>
            <a:lvl5pPr algn="ctr"/>
          </a:lstStyle>
          <a:p>
            <a:r>
              <a:t>Nivel de texto 1</a:t>
            </a:r>
          </a:p>
          <a:p>
            <a:pPr lvl="1"/>
            <a:r>
              <a:t>Nivel de texto 2</a:t>
            </a:r>
          </a:p>
          <a:p>
            <a:pPr lvl="2"/>
            <a:r>
              <a:t>Nivel de texto 3</a:t>
            </a:r>
          </a:p>
          <a:p>
            <a:pPr lvl="3"/>
            <a:r>
              <a:t>Nivel de texto 4</a:t>
            </a:r>
          </a:p>
          <a:p>
            <a:pPr lvl="4"/>
            <a:r>
              <a:t>Nivel de texto 5</a:t>
            </a:r>
          </a:p>
        </p:txBody>
      </p:sp>
      <p:sp>
        <p:nvSpPr>
          <p:cNvPr id="33" name="Conector recto 13"/>
          <p:cNvSpPr/>
          <p:nvPr/>
        </p:nvSpPr>
        <p:spPr>
          <a:xfrm>
            <a:off x="2006600" y="3048000"/>
            <a:ext cx="8178801" cy="0"/>
          </a:xfrm>
          <a:prstGeom prst="line">
            <a:avLst/>
          </a:prstGeom>
          <a:ln w="38100">
            <a:solidFill>
              <a:srgbClr val="BC945A"/>
            </a:solidFill>
            <a:miter/>
          </a:ln>
        </p:spPr>
        <p:txBody>
          <a:bodyPr lIns="45719" rIns="45719"/>
          <a:lstStyle/>
          <a:p>
            <a:endParaRP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Encabezado de sec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7" name="Texto del título"/>
          <p:cNvSpPr txBox="1">
            <a:spLocks noGrp="1"/>
          </p:cNvSpPr>
          <p:nvPr>
            <p:ph type="title"/>
          </p:nvPr>
        </p:nvSpPr>
        <p:spPr>
          <a:xfrm>
            <a:off x="831850" y="784706"/>
            <a:ext cx="10521950" cy="1806096"/>
          </a:xfrm>
          <a:prstGeom prst="rect">
            <a:avLst/>
          </a:prstGeom>
        </p:spPr>
        <p:txBody>
          <a:bodyPr anchor="b"/>
          <a:lstStyle>
            <a:lvl1pPr algn="ctr">
              <a:defRPr b="1">
                <a:solidFill>
                  <a:srgbClr val="BC945A"/>
                </a:solidFill>
              </a:defRPr>
            </a:lvl1pPr>
          </a:lstStyle>
          <a:p>
            <a:r>
              <a:t>Texto del título</a:t>
            </a:r>
          </a:p>
        </p:txBody>
      </p:sp>
      <p:sp>
        <p:nvSpPr>
          <p:cNvPr id="78" name="Nivel de texto 1…"/>
          <p:cNvSpPr txBox="1">
            <a:spLocks noGrp="1"/>
          </p:cNvSpPr>
          <p:nvPr>
            <p:ph type="body" sz="half" idx="1"/>
          </p:nvPr>
        </p:nvSpPr>
        <p:spPr>
          <a:xfrm>
            <a:off x="831850" y="2956561"/>
            <a:ext cx="10515600" cy="2208059"/>
          </a:xfrm>
          <a:prstGeom prst="rect">
            <a:avLst/>
          </a:prstGeom>
        </p:spPr>
        <p:txBody>
          <a:bodyPr/>
          <a:lstStyle>
            <a:lvl1pPr>
              <a:defRPr>
                <a:solidFill>
                  <a:srgbClr val="888888"/>
                </a:solidFill>
                <a:latin typeface="Montserrat Regular"/>
                <a:ea typeface="Montserrat Regular"/>
                <a:cs typeface="Montserrat Regular"/>
                <a:sym typeface="Montserrat Regular"/>
              </a:defRPr>
            </a:lvl1pPr>
            <a:lvl2pPr marL="0" indent="457200">
              <a:buSzTx/>
              <a:buNone/>
              <a:defRPr>
                <a:solidFill>
                  <a:srgbClr val="888888"/>
                </a:solidFill>
                <a:latin typeface="Montserrat Regular"/>
                <a:ea typeface="Montserrat Regular"/>
                <a:cs typeface="Montserrat Regular"/>
                <a:sym typeface="Montserrat Regular"/>
              </a:defRPr>
            </a:lvl2pPr>
            <a:lvl3pPr marL="0" indent="914400">
              <a:buSzTx/>
              <a:buNone/>
              <a:defRPr>
                <a:solidFill>
                  <a:srgbClr val="888888"/>
                </a:solidFill>
                <a:latin typeface="Montserrat Regular"/>
                <a:ea typeface="Montserrat Regular"/>
                <a:cs typeface="Montserrat Regular"/>
                <a:sym typeface="Montserrat Regular"/>
              </a:defRPr>
            </a:lvl3pPr>
            <a:lvl4pPr marL="0" indent="1371600">
              <a:buSzTx/>
              <a:buNone/>
              <a:defRPr>
                <a:solidFill>
                  <a:srgbClr val="888888"/>
                </a:solidFill>
                <a:latin typeface="Montserrat Regular"/>
                <a:ea typeface="Montserrat Regular"/>
                <a:cs typeface="Montserrat Regular"/>
                <a:sym typeface="Montserrat Regular"/>
              </a:defRPr>
            </a:lvl4pPr>
            <a:lvl5pPr marL="0" indent="1828800">
              <a:buSzTx/>
              <a:buNone/>
              <a:defRPr>
                <a:solidFill>
                  <a:srgbClr val="888888"/>
                </a:solidFill>
                <a:latin typeface="Montserrat Regular"/>
                <a:ea typeface="Montserrat Regular"/>
                <a:cs typeface="Montserrat Regular"/>
                <a:sym typeface="Montserrat Regular"/>
              </a:defRPr>
            </a:lvl5p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 name="Texto del título"/>
          <p:cNvSpPr txBox="1">
            <a:spLocks noGrp="1"/>
          </p:cNvSpPr>
          <p:nvPr>
            <p:ph type="title"/>
          </p:nvPr>
        </p:nvSpPr>
        <p:spPr>
          <a:xfrm>
            <a:off x="386079" y="568858"/>
            <a:ext cx="4155442" cy="1325564"/>
          </a:xfrm>
          <a:prstGeom prst="rect">
            <a:avLst/>
          </a:prstGeom>
        </p:spPr>
        <p:txBody>
          <a:bodyPr/>
          <a:lstStyle>
            <a:lvl1pPr>
              <a:defRPr sz="3600"/>
            </a:lvl1pPr>
          </a:lstStyle>
          <a:p>
            <a:r>
              <a:t>Texto del título</a:t>
            </a:r>
          </a:p>
        </p:txBody>
      </p:sp>
      <p:sp>
        <p:nvSpPr>
          <p:cNvPr id="95" name="Nivel de texto 1…"/>
          <p:cNvSpPr txBox="1">
            <a:spLocks noGrp="1"/>
          </p:cNvSpPr>
          <p:nvPr>
            <p:ph type="body" sz="half" idx="1"/>
          </p:nvPr>
        </p:nvSpPr>
        <p:spPr>
          <a:xfrm>
            <a:off x="5029200" y="1825625"/>
            <a:ext cx="6324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452119" y="542982"/>
            <a:ext cx="4114801" cy="1029145"/>
          </a:xfrm>
          <a:prstGeom prst="rect">
            <a:avLst/>
          </a:prstGeom>
        </p:spPr>
        <p:txBody>
          <a:bodyPr/>
          <a:lstStyle>
            <a:lvl1pPr>
              <a:defRPr sz="3600">
                <a:solidFill>
                  <a:srgbClr val="245C4F"/>
                </a:solidFill>
              </a:defRPr>
            </a:lvl1pPr>
          </a:lstStyle>
          <a:p>
            <a:r>
              <a:t>Texto del título</a:t>
            </a:r>
          </a:p>
        </p:txBody>
      </p:sp>
      <p:sp>
        <p:nvSpPr>
          <p:cNvPr id="104" name="Nivel de texto 1…"/>
          <p:cNvSpPr txBox="1">
            <a:spLocks noGrp="1"/>
          </p:cNvSpPr>
          <p:nvPr>
            <p:ph type="body" sz="half" idx="1"/>
          </p:nvPr>
        </p:nvSpPr>
        <p:spPr>
          <a:xfrm>
            <a:off x="4988559" y="1825625"/>
            <a:ext cx="6365241"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 name="Texto del título"/>
          <p:cNvSpPr txBox="1">
            <a:spLocks noGrp="1"/>
          </p:cNvSpPr>
          <p:nvPr>
            <p:ph type="title"/>
          </p:nvPr>
        </p:nvSpPr>
        <p:spPr>
          <a:xfrm>
            <a:off x="274317" y="578801"/>
            <a:ext cx="4036424" cy="1260476"/>
          </a:xfrm>
          <a:prstGeom prst="rect">
            <a:avLst/>
          </a:prstGeom>
        </p:spPr>
        <p:txBody>
          <a:bodyPr/>
          <a:lstStyle>
            <a:lvl1pPr>
              <a:defRPr sz="3900">
                <a:solidFill>
                  <a:srgbClr val="A42145"/>
                </a:solidFill>
              </a:defRPr>
            </a:lvl1pPr>
          </a:lstStyle>
          <a:p>
            <a:r>
              <a:t>Texto del título</a:t>
            </a:r>
          </a:p>
        </p:txBody>
      </p:sp>
      <p:sp>
        <p:nvSpPr>
          <p:cNvPr id="113" name="Nivel de texto 1…"/>
          <p:cNvSpPr txBox="1">
            <a:spLocks noGrp="1"/>
          </p:cNvSpPr>
          <p:nvPr>
            <p:ph type="body" sz="half" idx="1"/>
          </p:nvPr>
        </p:nvSpPr>
        <p:spPr>
          <a:xfrm>
            <a:off x="4785359" y="1209039"/>
            <a:ext cx="6568441" cy="496792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Texto del título"/>
          <p:cNvSpPr txBox="1">
            <a:spLocks noGrp="1"/>
          </p:cNvSpPr>
          <p:nvPr>
            <p:ph type="title"/>
          </p:nvPr>
        </p:nvSpPr>
        <p:spPr>
          <a:xfrm>
            <a:off x="839787" y="365125"/>
            <a:ext cx="6116184" cy="1325563"/>
          </a:xfrm>
          <a:prstGeom prst="rect">
            <a:avLst/>
          </a:prstGeom>
        </p:spPr>
        <p:txBody>
          <a:bodyPr/>
          <a:lstStyle>
            <a:lvl1pPr>
              <a:defRPr sz="3200" b="1">
                <a:solidFill>
                  <a:srgbClr val="404040"/>
                </a:solidFill>
              </a:defRPr>
            </a:lvl1pPr>
          </a:lstStyle>
          <a:p>
            <a:r>
              <a:t>Texto del título</a:t>
            </a:r>
          </a:p>
        </p:txBody>
      </p:sp>
      <p:sp>
        <p:nvSpPr>
          <p:cNvPr id="131" name="Nivel de texto 1…"/>
          <p:cNvSpPr txBox="1">
            <a:spLocks noGrp="1"/>
          </p:cNvSpPr>
          <p:nvPr>
            <p:ph type="body" sz="quarter" idx="1"/>
          </p:nvPr>
        </p:nvSpPr>
        <p:spPr>
          <a:xfrm>
            <a:off x="839787" y="2036761"/>
            <a:ext cx="5682934" cy="823913"/>
          </a:xfrm>
          <a:prstGeom prst="rect">
            <a:avLst/>
          </a:prstGeom>
        </p:spPr>
        <p:txBody>
          <a:bodyPr anchor="b"/>
          <a:lstStyle>
            <a:lvl1pPr>
              <a:defRPr sz="2800">
                <a:latin typeface="Montserrat Medium"/>
                <a:ea typeface="Montserrat Medium"/>
                <a:cs typeface="Montserrat Medium"/>
                <a:sym typeface="Montserrat Medium"/>
              </a:defRPr>
            </a:lvl1pPr>
            <a:lvl2pPr marL="0" indent="457200">
              <a:buSzTx/>
              <a:buNone/>
              <a:defRPr sz="2800">
                <a:latin typeface="Montserrat Medium"/>
                <a:ea typeface="Montserrat Medium"/>
                <a:cs typeface="Montserrat Medium"/>
                <a:sym typeface="Montserrat Medium"/>
              </a:defRPr>
            </a:lvl2pPr>
            <a:lvl3pPr marL="0" indent="914400">
              <a:buSzTx/>
              <a:buNone/>
              <a:defRPr sz="2800">
                <a:latin typeface="Montserrat Medium"/>
                <a:ea typeface="Montserrat Medium"/>
                <a:cs typeface="Montserrat Medium"/>
                <a:sym typeface="Montserrat Medium"/>
              </a:defRPr>
            </a:lvl3pPr>
            <a:lvl4pPr marL="0" indent="1371600">
              <a:buSzTx/>
              <a:buNone/>
              <a:defRPr sz="2800">
                <a:latin typeface="Montserrat Medium"/>
                <a:ea typeface="Montserrat Medium"/>
                <a:cs typeface="Montserrat Medium"/>
                <a:sym typeface="Montserrat Medium"/>
              </a:defRPr>
            </a:lvl4pPr>
            <a:lvl5pPr marL="0" indent="1828800">
              <a:buSzTx/>
              <a:buNone/>
              <a:defRPr sz="2800">
                <a:latin typeface="Montserrat Medium"/>
                <a:ea typeface="Montserrat Medium"/>
                <a:cs typeface="Montserrat Medium"/>
                <a:sym typeface="Montserrat Medium"/>
              </a:defRPr>
            </a:lvl5pPr>
          </a:lstStyle>
          <a:p>
            <a:r>
              <a:t>Nivel de texto 1</a:t>
            </a:r>
          </a:p>
          <a:p>
            <a:pPr lvl="1"/>
            <a:r>
              <a:t>Nivel de texto 2</a:t>
            </a:r>
          </a:p>
          <a:p>
            <a:pPr lvl="2"/>
            <a:r>
              <a:t>Nivel de texto 3</a:t>
            </a:r>
          </a:p>
          <a:p>
            <a:pPr lvl="3"/>
            <a:r>
              <a:t>Nivel de texto 4</a:t>
            </a:r>
          </a:p>
          <a:p>
            <a:pPr lvl="4"/>
            <a:r>
              <a:t>Nivel de texto 5</a:t>
            </a:r>
          </a:p>
        </p:txBody>
      </p:sp>
      <p:sp>
        <p:nvSpPr>
          <p:cNvPr id="132" name="Marcador de texto 4"/>
          <p:cNvSpPr>
            <a:spLocks noGrp="1"/>
          </p:cNvSpPr>
          <p:nvPr>
            <p:ph type="body" sz="quarter" idx="13"/>
          </p:nvPr>
        </p:nvSpPr>
        <p:spPr>
          <a:xfrm>
            <a:off x="7807959" y="2051684"/>
            <a:ext cx="3967481" cy="823913"/>
          </a:xfrm>
          <a:prstGeom prst="rect">
            <a:avLst/>
          </a:prstGeom>
        </p:spPr>
        <p:txBody>
          <a:bodyPr anchor="b"/>
          <a:lstStyle/>
          <a:p>
            <a:pPr>
              <a:defRPr sz="2800">
                <a:solidFill>
                  <a:srgbClr val="000000"/>
                </a:solidFill>
                <a:latin typeface="Montserrat Medium"/>
                <a:ea typeface="Montserrat Medium"/>
                <a:cs typeface="Montserrat Medium"/>
                <a:sym typeface="Montserrat Medium"/>
              </a:defRPr>
            </a:pPr>
            <a:endParaRPr/>
          </a:p>
        </p:txBody>
      </p:sp>
      <p:sp>
        <p:nvSpPr>
          <p:cNvPr id="1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11480" y="598713"/>
            <a:ext cx="10942320" cy="1213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Texto del título</a:t>
            </a:r>
          </a:p>
        </p:txBody>
      </p:sp>
      <p:sp>
        <p:nvSpPr>
          <p:cNvPr id="3" name="Nivel de texto 1…"/>
          <p:cNvSpPr txBox="1">
            <a:spLocks noGrp="1"/>
          </p:cNvSpPr>
          <p:nvPr>
            <p:ph type="body" idx="1"/>
          </p:nvPr>
        </p:nvSpPr>
        <p:spPr>
          <a:xfrm>
            <a:off x="411480" y="1991359"/>
            <a:ext cx="10942320" cy="4185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9" r:id="rId5"/>
    <p:sldLayoutId id="2147483660" r:id="rId6"/>
    <p:sldLayoutId id="2147483662" r:id="rId7"/>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5YLSk-jXZe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lwbUUN32bkU"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DnUoveCvIzU"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otros%20documentos/Brenda/MIR%20del%20Programa%20Presupuestario%20043%20-%20prevenci&#243;n%20y%20control%20de%20enfermedades.xlsx" TargetMode="External"/><Relationship Id="rId2" Type="http://schemas.openxmlformats.org/officeDocument/2006/relationships/hyperlink" Target="../otros%20documentos/Brenda/Programa%20Presupuestario%20043%20-%20prevenci&#243;n%20y%20control%20de%20enfermedades.xlsx" TargetMode="External"/><Relationship Id="rId1" Type="http://schemas.openxmlformats.org/officeDocument/2006/relationships/slideLayout" Target="../slideLayouts/slideLayout3.xml"/><Relationship Id="rId5" Type="http://schemas.openxmlformats.org/officeDocument/2006/relationships/hyperlink" Target="../otros%20documentos/Brenda/Cuenta%20P&#250;blica%202022%20por%20programa.pdf" TargetMode="External"/><Relationship Id="rId4" Type="http://schemas.openxmlformats.org/officeDocument/2006/relationships/hyperlink" Target="../otros%20documentos/Brenda/Ficha_EdR_51_E043_2023.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2"/>
          </p:nvPr>
        </p:nvSpPr>
        <p:spPr/>
        <p:txBody>
          <a:bodyPr/>
          <a:lstStyle/>
          <a:p>
            <a:fld id="{86CB4B4D-7CA3-9044-876B-883B54F8677D}" type="slidenum">
              <a:rPr lang="es-MX" smtClean="0"/>
              <a:t>1</a:t>
            </a:fld>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42" y="4932183"/>
            <a:ext cx="1551118" cy="1741350"/>
          </a:xfrm>
          <a:prstGeom prst="rect">
            <a:avLst/>
          </a:prstGeom>
        </p:spPr>
      </p:pic>
      <p:sp>
        <p:nvSpPr>
          <p:cNvPr id="12" name="Título 1">
            <a:extLst>
              <a:ext uri="{FF2B5EF4-FFF2-40B4-BE49-F238E27FC236}">
                <a16:creationId xmlns:a16="http://schemas.microsoft.com/office/drawing/2014/main" id="{15BF5953-6F18-4804-BB99-B3B18134AFD6}"/>
              </a:ext>
            </a:extLst>
          </p:cNvPr>
          <p:cNvSpPr>
            <a:spLocks noGrp="1"/>
          </p:cNvSpPr>
          <p:nvPr>
            <p:ph type="title"/>
          </p:nvPr>
        </p:nvSpPr>
        <p:spPr>
          <a:xfrm>
            <a:off x="1330099" y="1925817"/>
            <a:ext cx="9645902" cy="536660"/>
          </a:xfrm>
        </p:spPr>
        <p:txBody>
          <a:bodyPr>
            <a:normAutofit/>
          </a:bodyPr>
          <a:lstStyle/>
          <a:p>
            <a:r>
              <a:rPr lang="es-MX" sz="3200" b="1" dirty="0">
                <a:solidFill>
                  <a:srgbClr val="990033"/>
                </a:solidFill>
                <a:latin typeface="Montserrat" panose="00000500000000000000" pitchFamily="2" charset="0"/>
              </a:rPr>
              <a:t>Auditoría de Desempeño (AD)</a:t>
            </a:r>
            <a:endParaRPr lang="es-MX" sz="3600" dirty="0">
              <a:solidFill>
                <a:srgbClr val="990033"/>
              </a:solidFill>
              <a:latin typeface="Montserrat" panose="00000500000000000000" pitchFamily="2" charset="0"/>
            </a:endParaRPr>
          </a:p>
        </p:txBody>
      </p:sp>
      <p:sp>
        <p:nvSpPr>
          <p:cNvPr id="13" name="Rectángulo 12">
            <a:extLst>
              <a:ext uri="{FF2B5EF4-FFF2-40B4-BE49-F238E27FC236}">
                <a16:creationId xmlns:a16="http://schemas.microsoft.com/office/drawing/2014/main" id="{A63F74D2-34B5-4FEB-8817-8B0995C3A332}"/>
              </a:ext>
            </a:extLst>
          </p:cNvPr>
          <p:cNvSpPr/>
          <p:nvPr/>
        </p:nvSpPr>
        <p:spPr>
          <a:xfrm>
            <a:off x="2347404" y="3223601"/>
            <a:ext cx="7634796" cy="954107"/>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Unidad </a:t>
            </a:r>
            <a:r>
              <a:rPr lang="es-ES" sz="2800" dirty="0">
                <a:ln w="0"/>
                <a:solidFill>
                  <a:schemeClr val="tx1"/>
                </a:solidFill>
                <a:effectLst>
                  <a:outerShdw blurRad="38100" dist="19050" dir="2700000" algn="tl" rotWithShape="0">
                    <a:schemeClr val="dk1">
                      <a:alpha val="40000"/>
                    </a:schemeClr>
                  </a:outerShdw>
                </a:effectLst>
              </a:rPr>
              <a:t>5</a:t>
            </a:r>
            <a:endParaRPr lang="es-ES" sz="2800" b="0" cap="none" spc="0" dirty="0">
              <a:ln w="0"/>
              <a:solidFill>
                <a:schemeClr val="tx1"/>
              </a:solidFill>
              <a:effectLst>
                <a:outerShdw blurRad="38100" dist="19050" dir="2700000" algn="tl" rotWithShape="0">
                  <a:schemeClr val="dk1">
                    <a:alpha val="40000"/>
                  </a:schemeClr>
                </a:outerShdw>
              </a:effectLst>
            </a:endParaRPr>
          </a:p>
          <a:p>
            <a:pPr algn="ctr"/>
            <a:r>
              <a:rPr lang="es-ES" sz="2800" dirty="0">
                <a:ln w="0"/>
                <a:solidFill>
                  <a:schemeClr val="tx1"/>
                </a:solidFill>
                <a:effectLst>
                  <a:outerShdw blurRad="38100" dist="19050" dir="2700000" algn="tl" rotWithShape="0">
                    <a:schemeClr val="dk1">
                      <a:alpha val="40000"/>
                    </a:schemeClr>
                  </a:outerShdw>
                </a:effectLst>
              </a:rPr>
              <a:t>Indicadores</a:t>
            </a:r>
            <a:endParaRPr lang="es-E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691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1AF2E-9256-4796-9D16-EB24382D0752}"/>
              </a:ext>
            </a:extLst>
          </p:cNvPr>
          <p:cNvSpPr>
            <a:spLocks noGrp="1"/>
          </p:cNvSpPr>
          <p:nvPr>
            <p:ph type="title"/>
          </p:nvPr>
        </p:nvSpPr>
        <p:spPr/>
        <p:txBody>
          <a:bodyPr/>
          <a:lstStyle/>
          <a:p>
            <a:pPr algn="ctr"/>
            <a:r>
              <a:rPr lang="es-MX" dirty="0"/>
              <a:t>Actividades</a:t>
            </a:r>
          </a:p>
        </p:txBody>
      </p:sp>
      <p:sp>
        <p:nvSpPr>
          <p:cNvPr id="3" name="Marcador de texto 2">
            <a:extLst>
              <a:ext uri="{FF2B5EF4-FFF2-40B4-BE49-F238E27FC236}">
                <a16:creationId xmlns:a16="http://schemas.microsoft.com/office/drawing/2014/main" id="{CC0786A6-314E-4638-89B9-52C73111FC57}"/>
              </a:ext>
            </a:extLst>
          </p:cNvPr>
          <p:cNvSpPr>
            <a:spLocks noGrp="1"/>
          </p:cNvSpPr>
          <p:nvPr>
            <p:ph type="body" sz="half" idx="1"/>
          </p:nvPr>
        </p:nvSpPr>
        <p:spPr>
          <a:xfrm>
            <a:off x="4785360" y="470773"/>
            <a:ext cx="6568441" cy="2302407"/>
          </a:xfrm>
        </p:spPr>
        <p:txBody>
          <a:bodyPr/>
          <a:lstStyle/>
          <a:p>
            <a:pPr algn="just">
              <a:lnSpc>
                <a:spcPct val="150000"/>
              </a:lnSpc>
            </a:pPr>
            <a:r>
              <a:rPr lang="es-MX" dirty="0"/>
              <a:t>Son las principales acciones emprendidas mediante las cuales se movilizan los insumos para generar los bienes y/o servicios que produce o entrega el programa.</a:t>
            </a:r>
          </a:p>
        </p:txBody>
      </p:sp>
      <p:sp>
        <p:nvSpPr>
          <p:cNvPr id="4" name="Marcador de número de diapositiva 3">
            <a:extLst>
              <a:ext uri="{FF2B5EF4-FFF2-40B4-BE49-F238E27FC236}">
                <a16:creationId xmlns:a16="http://schemas.microsoft.com/office/drawing/2014/main" id="{4B7233E5-6E0C-4DA2-ABEE-D338B36CDA36}"/>
              </a:ext>
            </a:extLst>
          </p:cNvPr>
          <p:cNvSpPr>
            <a:spLocks noGrp="1"/>
          </p:cNvSpPr>
          <p:nvPr>
            <p:ph type="sldNum" sz="quarter" idx="2"/>
          </p:nvPr>
        </p:nvSpPr>
        <p:spPr/>
        <p:txBody>
          <a:bodyPr/>
          <a:lstStyle/>
          <a:p>
            <a:fld id="{86CB4B4D-7CA3-9044-876B-883B54F8677D}" type="slidenum">
              <a:rPr lang="es-MX" smtClean="0"/>
              <a:t>10</a:t>
            </a:fld>
            <a:endParaRPr lang="es-MX"/>
          </a:p>
        </p:txBody>
      </p:sp>
      <p:sp>
        <p:nvSpPr>
          <p:cNvPr id="5" name="Título 1">
            <a:extLst>
              <a:ext uri="{FF2B5EF4-FFF2-40B4-BE49-F238E27FC236}">
                <a16:creationId xmlns:a16="http://schemas.microsoft.com/office/drawing/2014/main" id="{D6722616-C20E-4E23-8566-A8A051362C05}"/>
              </a:ext>
            </a:extLst>
          </p:cNvPr>
          <p:cNvSpPr txBox="1">
            <a:spLocks/>
          </p:cNvSpPr>
          <p:nvPr/>
        </p:nvSpPr>
        <p:spPr>
          <a:xfrm>
            <a:off x="274317" y="3758248"/>
            <a:ext cx="4036424" cy="1260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0"/>
              </a:spcBef>
              <a:spcAft>
                <a:spcPts val="0"/>
              </a:spcAft>
              <a:buClrTx/>
              <a:buSzTx/>
              <a:buFontTx/>
              <a:buNone/>
              <a:tabLst/>
              <a:defRPr sz="39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algn="ctr" hangingPunct="1"/>
            <a:r>
              <a:rPr lang="es-MX" dirty="0"/>
              <a:t>Actividad compartida</a:t>
            </a:r>
          </a:p>
        </p:txBody>
      </p:sp>
      <p:sp>
        <p:nvSpPr>
          <p:cNvPr id="6" name="Marcador de texto 2">
            <a:extLst>
              <a:ext uri="{FF2B5EF4-FFF2-40B4-BE49-F238E27FC236}">
                <a16:creationId xmlns:a16="http://schemas.microsoft.com/office/drawing/2014/main" id="{61EB1316-F96B-4C68-83B4-1C4CA1D3A4B4}"/>
              </a:ext>
            </a:extLst>
          </p:cNvPr>
          <p:cNvSpPr txBox="1">
            <a:spLocks/>
          </p:cNvSpPr>
          <p:nvPr/>
        </p:nvSpPr>
        <p:spPr>
          <a:xfrm>
            <a:off x="4785360" y="3538272"/>
            <a:ext cx="6568441" cy="2302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lnSpc>
                <a:spcPct val="150000"/>
              </a:lnSpc>
            </a:pPr>
            <a:r>
              <a:rPr lang="es-MX" dirty="0"/>
              <a:t>Es la actividad que repite para varios o todos los componentes, cuyo registro se asocia al primer componente.</a:t>
            </a:r>
          </a:p>
        </p:txBody>
      </p:sp>
    </p:spTree>
    <p:extLst>
      <p:ext uri="{BB962C8B-B14F-4D97-AF65-F5344CB8AC3E}">
        <p14:creationId xmlns:p14="http://schemas.microsoft.com/office/powerpoint/2010/main" val="2106450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7FCCC4A-4ACF-42CD-818A-EDB87273FBB3}"/>
              </a:ext>
            </a:extLst>
          </p:cNvPr>
          <p:cNvSpPr>
            <a:spLocks noGrp="1"/>
          </p:cNvSpPr>
          <p:nvPr>
            <p:ph type="title"/>
          </p:nvPr>
        </p:nvSpPr>
        <p:spPr/>
        <p:txBody>
          <a:bodyPr/>
          <a:lstStyle/>
          <a:p>
            <a:pPr algn="ctr"/>
            <a:r>
              <a:rPr lang="es-MX" dirty="0"/>
              <a:t>Componente de programa</a:t>
            </a:r>
          </a:p>
        </p:txBody>
      </p:sp>
      <p:sp>
        <p:nvSpPr>
          <p:cNvPr id="6" name="Marcador de texto 5">
            <a:extLst>
              <a:ext uri="{FF2B5EF4-FFF2-40B4-BE49-F238E27FC236}">
                <a16:creationId xmlns:a16="http://schemas.microsoft.com/office/drawing/2014/main" id="{76B88265-6000-451B-B948-FC9E90368E6B}"/>
              </a:ext>
            </a:extLst>
          </p:cNvPr>
          <p:cNvSpPr>
            <a:spLocks noGrp="1"/>
          </p:cNvSpPr>
          <p:nvPr>
            <p:ph type="body" sz="half" idx="1"/>
          </p:nvPr>
        </p:nvSpPr>
        <p:spPr>
          <a:xfrm>
            <a:off x="4785359" y="725557"/>
            <a:ext cx="6568441" cy="4293704"/>
          </a:xfrm>
        </p:spPr>
        <p:txBody>
          <a:bodyPr>
            <a:normAutofit/>
          </a:bodyPr>
          <a:lstStyle/>
          <a:p>
            <a:pPr algn="just">
              <a:lnSpc>
                <a:spcPct val="150000"/>
              </a:lnSpc>
            </a:pPr>
            <a:r>
              <a:rPr lang="es-MX" dirty="0"/>
              <a:t>Son los </a:t>
            </a:r>
            <a:r>
              <a:rPr lang="es-MX" b="1" dirty="0"/>
              <a:t>bienes y servicios </a:t>
            </a:r>
            <a:r>
              <a:rPr lang="es-MX" dirty="0"/>
              <a:t>públicos que </a:t>
            </a:r>
            <a:r>
              <a:rPr lang="es-MX" u="sng" dirty="0"/>
              <a:t>produce o entrega</a:t>
            </a:r>
            <a:r>
              <a:rPr lang="es-MX" dirty="0"/>
              <a:t> el </a:t>
            </a:r>
            <a:r>
              <a:rPr lang="es-MX" dirty="0">
                <a:highlight>
                  <a:srgbClr val="FFFF00"/>
                </a:highlight>
              </a:rPr>
              <a:t>programa</a:t>
            </a:r>
            <a:r>
              <a:rPr lang="es-MX" dirty="0"/>
              <a:t> </a:t>
            </a:r>
            <a:r>
              <a:rPr lang="es-MX" u="sng" dirty="0"/>
              <a:t>para cumplir con su propósito</a:t>
            </a:r>
            <a:r>
              <a:rPr lang="es-MX" dirty="0"/>
              <a:t>. Son dirigidos al beneficiario final (población objetivo) o en algunos casos a beneficiarios intermedios.</a:t>
            </a:r>
          </a:p>
          <a:p>
            <a:pPr algn="just">
              <a:lnSpc>
                <a:spcPct val="150000"/>
              </a:lnSpc>
            </a:pPr>
            <a:r>
              <a:rPr lang="es-MX" dirty="0"/>
              <a:t>Cada componente debe ser necesario para lograr el propósito del programa. </a:t>
            </a:r>
          </a:p>
        </p:txBody>
      </p:sp>
      <p:sp>
        <p:nvSpPr>
          <p:cNvPr id="4" name="Marcador de número de diapositiva 3">
            <a:extLst>
              <a:ext uri="{FF2B5EF4-FFF2-40B4-BE49-F238E27FC236}">
                <a16:creationId xmlns:a16="http://schemas.microsoft.com/office/drawing/2014/main" id="{D0DE5E17-A6D8-43B0-A2E7-107FE698A4E4}"/>
              </a:ext>
            </a:extLst>
          </p:cNvPr>
          <p:cNvSpPr>
            <a:spLocks noGrp="1"/>
          </p:cNvSpPr>
          <p:nvPr>
            <p:ph type="sldNum" sz="quarter" idx="2"/>
          </p:nvPr>
        </p:nvSpPr>
        <p:spPr/>
        <p:txBody>
          <a:bodyPr/>
          <a:lstStyle/>
          <a:p>
            <a:fld id="{86CB4B4D-7CA3-9044-876B-883B54F8677D}" type="slidenum">
              <a:rPr lang="es-MX" smtClean="0"/>
              <a:t>11</a:t>
            </a:fld>
            <a:endParaRPr lang="es-MX"/>
          </a:p>
        </p:txBody>
      </p:sp>
    </p:spTree>
    <p:extLst>
      <p:ext uri="{BB962C8B-B14F-4D97-AF65-F5344CB8AC3E}">
        <p14:creationId xmlns:p14="http://schemas.microsoft.com/office/powerpoint/2010/main" val="30741633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F309F-ACD5-4034-B196-E3353685B142}"/>
              </a:ext>
            </a:extLst>
          </p:cNvPr>
          <p:cNvSpPr>
            <a:spLocks noGrp="1"/>
          </p:cNvSpPr>
          <p:nvPr>
            <p:ph type="title"/>
          </p:nvPr>
        </p:nvSpPr>
        <p:spPr/>
        <p:txBody>
          <a:bodyPr/>
          <a:lstStyle/>
          <a:p>
            <a:pPr algn="ctr"/>
            <a:r>
              <a:rPr lang="es-MX" dirty="0"/>
              <a:t>Desempeño</a:t>
            </a:r>
          </a:p>
        </p:txBody>
      </p:sp>
      <p:sp>
        <p:nvSpPr>
          <p:cNvPr id="3" name="Marcador de texto 2">
            <a:extLst>
              <a:ext uri="{FF2B5EF4-FFF2-40B4-BE49-F238E27FC236}">
                <a16:creationId xmlns:a16="http://schemas.microsoft.com/office/drawing/2014/main" id="{811F9559-7071-49EE-A3C9-5F6E6D65EEDC}"/>
              </a:ext>
            </a:extLst>
          </p:cNvPr>
          <p:cNvSpPr>
            <a:spLocks noGrp="1"/>
          </p:cNvSpPr>
          <p:nvPr>
            <p:ph type="body" sz="half" idx="1"/>
          </p:nvPr>
        </p:nvSpPr>
        <p:spPr>
          <a:xfrm>
            <a:off x="4785359" y="1209039"/>
            <a:ext cx="6568441" cy="2925639"/>
          </a:xfrm>
        </p:spPr>
        <p:txBody>
          <a:bodyPr/>
          <a:lstStyle/>
          <a:p>
            <a:pPr algn="just">
              <a:lnSpc>
                <a:spcPct val="150000"/>
              </a:lnSpc>
            </a:pPr>
            <a:r>
              <a:rPr lang="es-MX" dirty="0"/>
              <a:t>Medida en que una institución u organización actúa conforme a criterios / normas / directrices específicos y obtiene resultados de conformidad con metas o planes establecidos.</a:t>
            </a:r>
          </a:p>
        </p:txBody>
      </p:sp>
      <p:sp>
        <p:nvSpPr>
          <p:cNvPr id="4" name="Marcador de número de diapositiva 3">
            <a:extLst>
              <a:ext uri="{FF2B5EF4-FFF2-40B4-BE49-F238E27FC236}">
                <a16:creationId xmlns:a16="http://schemas.microsoft.com/office/drawing/2014/main" id="{067B7666-2DDE-4344-835D-C317BD1F82E0}"/>
              </a:ext>
            </a:extLst>
          </p:cNvPr>
          <p:cNvSpPr>
            <a:spLocks noGrp="1"/>
          </p:cNvSpPr>
          <p:nvPr>
            <p:ph type="sldNum" sz="quarter" idx="2"/>
          </p:nvPr>
        </p:nvSpPr>
        <p:spPr/>
        <p:txBody>
          <a:bodyPr/>
          <a:lstStyle/>
          <a:p>
            <a:fld id="{86CB4B4D-7CA3-9044-876B-883B54F8677D}" type="slidenum">
              <a:rPr lang="es-MX" smtClean="0"/>
              <a:t>12</a:t>
            </a:fld>
            <a:endParaRPr lang="es-MX"/>
          </a:p>
        </p:txBody>
      </p:sp>
    </p:spTree>
    <p:extLst>
      <p:ext uri="{BB962C8B-B14F-4D97-AF65-F5344CB8AC3E}">
        <p14:creationId xmlns:p14="http://schemas.microsoft.com/office/powerpoint/2010/main" val="9890203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64780-B63F-4BCB-8817-968F7EB1CC6B}"/>
              </a:ext>
            </a:extLst>
          </p:cNvPr>
          <p:cNvSpPr>
            <a:spLocks noGrp="1"/>
          </p:cNvSpPr>
          <p:nvPr>
            <p:ph type="title"/>
          </p:nvPr>
        </p:nvSpPr>
        <p:spPr/>
        <p:txBody>
          <a:bodyPr/>
          <a:lstStyle/>
          <a:p>
            <a:pPr algn="ctr"/>
            <a:r>
              <a:rPr lang="es-MX" dirty="0"/>
              <a:t>Dimensión del indicador</a:t>
            </a:r>
          </a:p>
        </p:txBody>
      </p:sp>
      <p:sp>
        <p:nvSpPr>
          <p:cNvPr id="3" name="Marcador de texto 2">
            <a:extLst>
              <a:ext uri="{FF2B5EF4-FFF2-40B4-BE49-F238E27FC236}">
                <a16:creationId xmlns:a16="http://schemas.microsoft.com/office/drawing/2014/main" id="{2E985FEA-7726-4652-9F6F-9C7EFE020ABD}"/>
              </a:ext>
            </a:extLst>
          </p:cNvPr>
          <p:cNvSpPr>
            <a:spLocks noGrp="1"/>
          </p:cNvSpPr>
          <p:nvPr>
            <p:ph type="body" sz="half" idx="1"/>
          </p:nvPr>
        </p:nvSpPr>
        <p:spPr>
          <a:xfrm>
            <a:off x="4785359" y="1209040"/>
            <a:ext cx="6568441" cy="1609112"/>
          </a:xfrm>
        </p:spPr>
        <p:txBody>
          <a:bodyPr/>
          <a:lstStyle/>
          <a:p>
            <a:pPr algn="just">
              <a:lnSpc>
                <a:spcPct val="200000"/>
              </a:lnSpc>
            </a:pPr>
            <a:r>
              <a:rPr lang="es-MX" dirty="0"/>
              <a:t>Es el aspecto del logro de los objetivos que mide el indicador; eficacia, eficiencia, calidad, economía.</a:t>
            </a:r>
          </a:p>
        </p:txBody>
      </p:sp>
      <p:sp>
        <p:nvSpPr>
          <p:cNvPr id="4" name="Marcador de número de diapositiva 3">
            <a:extLst>
              <a:ext uri="{FF2B5EF4-FFF2-40B4-BE49-F238E27FC236}">
                <a16:creationId xmlns:a16="http://schemas.microsoft.com/office/drawing/2014/main" id="{59AD5029-C555-4A49-A7F7-FB074C870A6F}"/>
              </a:ext>
            </a:extLst>
          </p:cNvPr>
          <p:cNvSpPr>
            <a:spLocks noGrp="1"/>
          </p:cNvSpPr>
          <p:nvPr>
            <p:ph type="sldNum" sz="quarter" idx="2"/>
          </p:nvPr>
        </p:nvSpPr>
        <p:spPr/>
        <p:txBody>
          <a:bodyPr/>
          <a:lstStyle/>
          <a:p>
            <a:fld id="{86CB4B4D-7CA3-9044-876B-883B54F8677D}" type="slidenum">
              <a:rPr lang="es-MX" smtClean="0"/>
              <a:t>13</a:t>
            </a:fld>
            <a:endParaRPr lang="es-MX"/>
          </a:p>
        </p:txBody>
      </p:sp>
    </p:spTree>
    <p:extLst>
      <p:ext uri="{BB962C8B-B14F-4D97-AF65-F5344CB8AC3E}">
        <p14:creationId xmlns:p14="http://schemas.microsoft.com/office/powerpoint/2010/main" val="31965323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BBF69-0742-4992-8B40-BABD5580F551}"/>
              </a:ext>
            </a:extLst>
          </p:cNvPr>
          <p:cNvSpPr>
            <a:spLocks noGrp="1"/>
          </p:cNvSpPr>
          <p:nvPr>
            <p:ph type="title"/>
          </p:nvPr>
        </p:nvSpPr>
        <p:spPr/>
        <p:txBody>
          <a:bodyPr/>
          <a:lstStyle/>
          <a:p>
            <a:pPr algn="ctr"/>
            <a:r>
              <a:rPr lang="es-MX" dirty="0"/>
              <a:t>Evaluación</a:t>
            </a:r>
          </a:p>
        </p:txBody>
      </p:sp>
      <p:sp>
        <p:nvSpPr>
          <p:cNvPr id="3" name="Marcador de texto 2">
            <a:extLst>
              <a:ext uri="{FF2B5EF4-FFF2-40B4-BE49-F238E27FC236}">
                <a16:creationId xmlns:a16="http://schemas.microsoft.com/office/drawing/2014/main" id="{E7F7B92C-EF32-49C0-A73E-B4E1B2610013}"/>
              </a:ext>
            </a:extLst>
          </p:cNvPr>
          <p:cNvSpPr>
            <a:spLocks noGrp="1"/>
          </p:cNvSpPr>
          <p:nvPr>
            <p:ph type="body" sz="half" idx="1"/>
          </p:nvPr>
        </p:nvSpPr>
        <p:spPr>
          <a:xfrm>
            <a:off x="4785359" y="1209039"/>
            <a:ext cx="6568441" cy="2955457"/>
          </a:xfrm>
        </p:spPr>
        <p:txBody>
          <a:bodyPr/>
          <a:lstStyle/>
          <a:p>
            <a:pPr algn="just">
              <a:lnSpc>
                <a:spcPct val="150000"/>
              </a:lnSpc>
            </a:pPr>
            <a:r>
              <a:rPr lang="es-MX" dirty="0"/>
              <a:t>Al análisis sistemático y objetivo de los programas federales y que tiene como finalidad determinar la pertinencia y el logro de sus objetivos y metas; así como su eficiencia, eficacia, calidad, resultados, impacto y sostenibilidad.</a:t>
            </a:r>
          </a:p>
        </p:txBody>
      </p:sp>
      <p:sp>
        <p:nvSpPr>
          <p:cNvPr id="4" name="Marcador de número de diapositiva 3">
            <a:extLst>
              <a:ext uri="{FF2B5EF4-FFF2-40B4-BE49-F238E27FC236}">
                <a16:creationId xmlns:a16="http://schemas.microsoft.com/office/drawing/2014/main" id="{5AD87745-52B4-4A37-8888-2AD84CFD299F}"/>
              </a:ext>
            </a:extLst>
          </p:cNvPr>
          <p:cNvSpPr>
            <a:spLocks noGrp="1"/>
          </p:cNvSpPr>
          <p:nvPr>
            <p:ph type="sldNum" sz="quarter" idx="2"/>
          </p:nvPr>
        </p:nvSpPr>
        <p:spPr/>
        <p:txBody>
          <a:bodyPr/>
          <a:lstStyle/>
          <a:p>
            <a:fld id="{86CB4B4D-7CA3-9044-876B-883B54F8677D}" type="slidenum">
              <a:rPr lang="es-MX" smtClean="0"/>
              <a:t>14</a:t>
            </a:fld>
            <a:endParaRPr lang="es-MX"/>
          </a:p>
        </p:txBody>
      </p:sp>
    </p:spTree>
    <p:extLst>
      <p:ext uri="{BB962C8B-B14F-4D97-AF65-F5344CB8AC3E}">
        <p14:creationId xmlns:p14="http://schemas.microsoft.com/office/powerpoint/2010/main" val="20290003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FD93F-97DC-4E61-86FB-30F25D952738}"/>
              </a:ext>
            </a:extLst>
          </p:cNvPr>
          <p:cNvSpPr>
            <a:spLocks noGrp="1"/>
          </p:cNvSpPr>
          <p:nvPr>
            <p:ph type="title"/>
          </p:nvPr>
        </p:nvSpPr>
        <p:spPr/>
        <p:txBody>
          <a:bodyPr/>
          <a:lstStyle/>
          <a:p>
            <a:pPr algn="ctr"/>
            <a:r>
              <a:rPr lang="es-MX" dirty="0"/>
              <a:t>Fin</a:t>
            </a:r>
          </a:p>
        </p:txBody>
      </p:sp>
      <p:sp>
        <p:nvSpPr>
          <p:cNvPr id="3" name="Marcador de texto 2">
            <a:extLst>
              <a:ext uri="{FF2B5EF4-FFF2-40B4-BE49-F238E27FC236}">
                <a16:creationId xmlns:a16="http://schemas.microsoft.com/office/drawing/2014/main" id="{480C5719-351C-44F1-9ED1-2CA1971E4B72}"/>
              </a:ext>
            </a:extLst>
          </p:cNvPr>
          <p:cNvSpPr>
            <a:spLocks noGrp="1"/>
          </p:cNvSpPr>
          <p:nvPr>
            <p:ph type="body" sz="half" idx="1"/>
          </p:nvPr>
        </p:nvSpPr>
        <p:spPr>
          <a:xfrm>
            <a:off x="4785359" y="1209039"/>
            <a:ext cx="6568441" cy="3317991"/>
          </a:xfrm>
        </p:spPr>
        <p:txBody>
          <a:bodyPr/>
          <a:lstStyle/>
          <a:p>
            <a:pPr algn="just">
              <a:lnSpc>
                <a:spcPct val="200000"/>
              </a:lnSpc>
            </a:pPr>
            <a:r>
              <a:rPr lang="es-MX" dirty="0"/>
              <a:t>Descripción de cómo el programa contribuye, en el mediano o largo plazo, a la solución de un problema de desarrollo o a la consecución de los objetivos del PND y sus programas derivados.</a:t>
            </a:r>
          </a:p>
        </p:txBody>
      </p:sp>
      <p:sp>
        <p:nvSpPr>
          <p:cNvPr id="4" name="Marcador de número de diapositiva 3">
            <a:extLst>
              <a:ext uri="{FF2B5EF4-FFF2-40B4-BE49-F238E27FC236}">
                <a16:creationId xmlns:a16="http://schemas.microsoft.com/office/drawing/2014/main" id="{693D079C-AB66-44E6-8D7B-88F1F87D9B51}"/>
              </a:ext>
            </a:extLst>
          </p:cNvPr>
          <p:cNvSpPr>
            <a:spLocks noGrp="1"/>
          </p:cNvSpPr>
          <p:nvPr>
            <p:ph type="sldNum" sz="quarter" idx="2"/>
          </p:nvPr>
        </p:nvSpPr>
        <p:spPr/>
        <p:txBody>
          <a:bodyPr/>
          <a:lstStyle/>
          <a:p>
            <a:fld id="{86CB4B4D-7CA3-9044-876B-883B54F8677D}" type="slidenum">
              <a:rPr lang="es-MX" smtClean="0"/>
              <a:t>15</a:t>
            </a:fld>
            <a:endParaRPr lang="es-MX"/>
          </a:p>
        </p:txBody>
      </p:sp>
    </p:spTree>
    <p:extLst>
      <p:ext uri="{BB962C8B-B14F-4D97-AF65-F5344CB8AC3E}">
        <p14:creationId xmlns:p14="http://schemas.microsoft.com/office/powerpoint/2010/main" val="5121197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C4413-95D8-4B42-89A5-DD35A4677B21}"/>
              </a:ext>
            </a:extLst>
          </p:cNvPr>
          <p:cNvSpPr>
            <a:spLocks noGrp="1"/>
          </p:cNvSpPr>
          <p:nvPr>
            <p:ph type="title"/>
          </p:nvPr>
        </p:nvSpPr>
        <p:spPr/>
        <p:txBody>
          <a:bodyPr/>
          <a:lstStyle/>
          <a:p>
            <a:pPr algn="ctr"/>
            <a:r>
              <a:rPr lang="es-MX" dirty="0"/>
              <a:t>Gestión para resultados</a:t>
            </a:r>
          </a:p>
        </p:txBody>
      </p:sp>
      <p:sp>
        <p:nvSpPr>
          <p:cNvPr id="3" name="Marcador de texto 2">
            <a:extLst>
              <a:ext uri="{FF2B5EF4-FFF2-40B4-BE49-F238E27FC236}">
                <a16:creationId xmlns:a16="http://schemas.microsoft.com/office/drawing/2014/main" id="{1DD4647D-DA4C-4564-A8EE-C6853DD5ADA6}"/>
              </a:ext>
            </a:extLst>
          </p:cNvPr>
          <p:cNvSpPr>
            <a:spLocks noGrp="1"/>
          </p:cNvSpPr>
          <p:nvPr>
            <p:ph type="body" sz="half" idx="1"/>
          </p:nvPr>
        </p:nvSpPr>
        <p:spPr>
          <a:xfrm>
            <a:off x="4785359" y="1209039"/>
            <a:ext cx="6568441" cy="4615291"/>
          </a:xfrm>
        </p:spPr>
        <p:txBody>
          <a:bodyPr/>
          <a:lstStyle/>
          <a:p>
            <a:pPr algn="just">
              <a:lnSpc>
                <a:spcPct val="150000"/>
              </a:lnSpc>
            </a:pPr>
            <a:r>
              <a:rPr lang="es-MX" dirty="0"/>
              <a:t>Marco conceptual cuya función es la de facilitar a las organizaciones públicas la dirección efectiva e integrada de su proceso de creación de valor público, a fin de optimizarlo asegurando la máxima eficacia, eficiencia y efectividad de su desempeño, la consecución de los objetivos de gobierno y el aprendizaje y la mejora continua de sus instrucciones.</a:t>
            </a:r>
          </a:p>
        </p:txBody>
      </p:sp>
      <p:sp>
        <p:nvSpPr>
          <p:cNvPr id="4" name="Marcador de número de diapositiva 3">
            <a:extLst>
              <a:ext uri="{FF2B5EF4-FFF2-40B4-BE49-F238E27FC236}">
                <a16:creationId xmlns:a16="http://schemas.microsoft.com/office/drawing/2014/main" id="{1D7629EF-19CD-4229-B41B-4188EBB8C4E6}"/>
              </a:ext>
            </a:extLst>
          </p:cNvPr>
          <p:cNvSpPr>
            <a:spLocks noGrp="1"/>
          </p:cNvSpPr>
          <p:nvPr>
            <p:ph type="sldNum" sz="quarter" idx="2"/>
          </p:nvPr>
        </p:nvSpPr>
        <p:spPr/>
        <p:txBody>
          <a:bodyPr/>
          <a:lstStyle/>
          <a:p>
            <a:fld id="{86CB4B4D-7CA3-9044-876B-883B54F8677D}" type="slidenum">
              <a:rPr lang="es-MX" smtClean="0"/>
              <a:t>16</a:t>
            </a:fld>
            <a:endParaRPr lang="es-MX"/>
          </a:p>
        </p:txBody>
      </p:sp>
    </p:spTree>
    <p:extLst>
      <p:ext uri="{BB962C8B-B14F-4D97-AF65-F5344CB8AC3E}">
        <p14:creationId xmlns:p14="http://schemas.microsoft.com/office/powerpoint/2010/main" val="31341500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DAAFE-C73B-49A8-BA1A-295C78BFCA13}"/>
              </a:ext>
            </a:extLst>
          </p:cNvPr>
          <p:cNvSpPr>
            <a:spLocks noGrp="1"/>
          </p:cNvSpPr>
          <p:nvPr>
            <p:ph type="title"/>
          </p:nvPr>
        </p:nvSpPr>
        <p:spPr/>
        <p:txBody>
          <a:bodyPr/>
          <a:lstStyle/>
          <a:p>
            <a:pPr algn="ctr"/>
            <a:r>
              <a:rPr lang="es-MX" dirty="0"/>
              <a:t>Indicador</a:t>
            </a:r>
          </a:p>
        </p:txBody>
      </p:sp>
      <p:sp>
        <p:nvSpPr>
          <p:cNvPr id="3" name="Marcador de texto 2">
            <a:extLst>
              <a:ext uri="{FF2B5EF4-FFF2-40B4-BE49-F238E27FC236}">
                <a16:creationId xmlns:a16="http://schemas.microsoft.com/office/drawing/2014/main" id="{6BE2D16D-1F48-40B7-9E76-55C38FDA31E0}"/>
              </a:ext>
            </a:extLst>
          </p:cNvPr>
          <p:cNvSpPr>
            <a:spLocks noGrp="1"/>
          </p:cNvSpPr>
          <p:nvPr>
            <p:ph type="body" sz="half" idx="1"/>
          </p:nvPr>
        </p:nvSpPr>
        <p:spPr>
          <a:xfrm>
            <a:off x="4785359" y="1209039"/>
            <a:ext cx="6568441" cy="4597401"/>
          </a:xfrm>
        </p:spPr>
        <p:txBody>
          <a:bodyPr/>
          <a:lstStyle/>
          <a:p>
            <a:pPr algn="just">
              <a:lnSpc>
                <a:spcPct val="150000"/>
              </a:lnSpc>
            </a:pPr>
            <a:r>
              <a:rPr lang="es-MX" dirty="0"/>
              <a:t>Es un instrumento para medir el logro de los objetivos de los programas y un referente para el seguimiento de los avances y para la evaluación de los resultados alcanzados.</a:t>
            </a:r>
          </a:p>
          <a:p>
            <a:pPr algn="just">
              <a:lnSpc>
                <a:spcPct val="150000"/>
              </a:lnSpc>
            </a:pPr>
            <a:r>
              <a:rPr lang="es-MX" dirty="0"/>
              <a:t>Con él establecemos diferencias, comportamientos, y tendencias, su medición puede ser cuantitativa o cualitativa en un periodo determinado de tiempo.</a:t>
            </a:r>
          </a:p>
        </p:txBody>
      </p:sp>
      <p:sp>
        <p:nvSpPr>
          <p:cNvPr id="4" name="Marcador de número de diapositiva 3">
            <a:extLst>
              <a:ext uri="{FF2B5EF4-FFF2-40B4-BE49-F238E27FC236}">
                <a16:creationId xmlns:a16="http://schemas.microsoft.com/office/drawing/2014/main" id="{77693B1E-1858-476B-9FA4-F29D83EC506A}"/>
              </a:ext>
            </a:extLst>
          </p:cNvPr>
          <p:cNvSpPr>
            <a:spLocks noGrp="1"/>
          </p:cNvSpPr>
          <p:nvPr>
            <p:ph type="sldNum" sz="quarter" idx="2"/>
          </p:nvPr>
        </p:nvSpPr>
        <p:spPr/>
        <p:txBody>
          <a:bodyPr/>
          <a:lstStyle/>
          <a:p>
            <a:fld id="{86CB4B4D-7CA3-9044-876B-883B54F8677D}" type="slidenum">
              <a:rPr lang="es-MX" smtClean="0"/>
              <a:t>17</a:t>
            </a:fld>
            <a:endParaRPr lang="es-MX"/>
          </a:p>
        </p:txBody>
      </p:sp>
    </p:spTree>
    <p:extLst>
      <p:ext uri="{BB962C8B-B14F-4D97-AF65-F5344CB8AC3E}">
        <p14:creationId xmlns:p14="http://schemas.microsoft.com/office/powerpoint/2010/main" val="35987494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DDEE3-89A0-460C-8B23-671F4C04C4E1}"/>
              </a:ext>
            </a:extLst>
          </p:cNvPr>
          <p:cNvSpPr>
            <a:spLocks noGrp="1"/>
          </p:cNvSpPr>
          <p:nvPr>
            <p:ph type="title"/>
          </p:nvPr>
        </p:nvSpPr>
        <p:spPr/>
        <p:txBody>
          <a:bodyPr/>
          <a:lstStyle/>
          <a:p>
            <a:pPr algn="ctr"/>
            <a:r>
              <a:rPr lang="es-MX" dirty="0"/>
              <a:t>Indicador de desempeño</a:t>
            </a:r>
          </a:p>
        </p:txBody>
      </p:sp>
      <p:sp>
        <p:nvSpPr>
          <p:cNvPr id="3" name="Marcador de texto 2">
            <a:extLst>
              <a:ext uri="{FF2B5EF4-FFF2-40B4-BE49-F238E27FC236}">
                <a16:creationId xmlns:a16="http://schemas.microsoft.com/office/drawing/2014/main" id="{74D6F947-17C0-4370-95A7-9C855508CD9E}"/>
              </a:ext>
            </a:extLst>
          </p:cNvPr>
          <p:cNvSpPr>
            <a:spLocks noGrp="1"/>
          </p:cNvSpPr>
          <p:nvPr>
            <p:ph type="body" sz="half" idx="1"/>
          </p:nvPr>
        </p:nvSpPr>
        <p:spPr/>
        <p:txBody>
          <a:bodyPr/>
          <a:lstStyle/>
          <a:p>
            <a:pPr algn="just">
              <a:lnSpc>
                <a:spcPct val="150000"/>
              </a:lnSpc>
            </a:pPr>
            <a:r>
              <a:rPr lang="es-MX" dirty="0"/>
              <a:t>Es la expresión cuantitativa construida a partir de variables cuantitativas o cualitativas, que proporciona un medio sencillo y fiable para medir logros (cumplimiento de objetivos y metas establecidas), reflejar los cambios vinculados con las acciones del programa, monitorear y evaluar sus resultados.</a:t>
            </a:r>
          </a:p>
        </p:txBody>
      </p:sp>
      <p:sp>
        <p:nvSpPr>
          <p:cNvPr id="4" name="Marcador de número de diapositiva 3">
            <a:extLst>
              <a:ext uri="{FF2B5EF4-FFF2-40B4-BE49-F238E27FC236}">
                <a16:creationId xmlns:a16="http://schemas.microsoft.com/office/drawing/2014/main" id="{22ADA95C-0692-4EE9-9937-A7E2C73C5CFA}"/>
              </a:ext>
            </a:extLst>
          </p:cNvPr>
          <p:cNvSpPr>
            <a:spLocks noGrp="1"/>
          </p:cNvSpPr>
          <p:nvPr>
            <p:ph type="sldNum" sz="quarter" idx="2"/>
          </p:nvPr>
        </p:nvSpPr>
        <p:spPr/>
        <p:txBody>
          <a:bodyPr/>
          <a:lstStyle/>
          <a:p>
            <a:fld id="{86CB4B4D-7CA3-9044-876B-883B54F8677D}" type="slidenum">
              <a:rPr lang="es-MX" smtClean="0"/>
              <a:t>18</a:t>
            </a:fld>
            <a:endParaRPr lang="es-MX"/>
          </a:p>
        </p:txBody>
      </p:sp>
    </p:spTree>
    <p:extLst>
      <p:ext uri="{BB962C8B-B14F-4D97-AF65-F5344CB8AC3E}">
        <p14:creationId xmlns:p14="http://schemas.microsoft.com/office/powerpoint/2010/main" val="21355849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0E9FB-E4C1-4DFB-BA98-BAAA3D67393D}"/>
              </a:ext>
            </a:extLst>
          </p:cNvPr>
          <p:cNvSpPr>
            <a:spLocks noGrp="1"/>
          </p:cNvSpPr>
          <p:nvPr>
            <p:ph type="title"/>
          </p:nvPr>
        </p:nvSpPr>
        <p:spPr/>
        <p:txBody>
          <a:bodyPr/>
          <a:lstStyle/>
          <a:p>
            <a:pPr algn="ctr"/>
            <a:r>
              <a:rPr lang="es-MX" dirty="0"/>
              <a:t>Indicador estratégico</a:t>
            </a:r>
          </a:p>
        </p:txBody>
      </p:sp>
      <p:sp>
        <p:nvSpPr>
          <p:cNvPr id="3" name="Marcador de texto 2">
            <a:extLst>
              <a:ext uri="{FF2B5EF4-FFF2-40B4-BE49-F238E27FC236}">
                <a16:creationId xmlns:a16="http://schemas.microsoft.com/office/drawing/2014/main" id="{53162174-0963-4C7D-9A02-C07FA9B66FB5}"/>
              </a:ext>
            </a:extLst>
          </p:cNvPr>
          <p:cNvSpPr>
            <a:spLocks noGrp="1"/>
          </p:cNvSpPr>
          <p:nvPr>
            <p:ph type="body" sz="half" idx="1"/>
          </p:nvPr>
        </p:nvSpPr>
        <p:spPr>
          <a:xfrm>
            <a:off x="4785359" y="578801"/>
            <a:ext cx="6568441" cy="6094732"/>
          </a:xfrm>
        </p:spPr>
        <p:txBody>
          <a:bodyPr>
            <a:normAutofit fontScale="92500"/>
          </a:bodyPr>
          <a:lstStyle/>
          <a:p>
            <a:pPr algn="just">
              <a:lnSpc>
                <a:spcPct val="150000"/>
              </a:lnSpc>
            </a:pPr>
            <a:r>
              <a:rPr lang="es-MX" dirty="0"/>
              <a:t>Un indicador es estratégico cuando:</a:t>
            </a:r>
          </a:p>
          <a:p>
            <a:pPr marL="342900" indent="-342900" algn="just">
              <a:lnSpc>
                <a:spcPct val="150000"/>
              </a:lnSpc>
              <a:buFont typeface="Arial" panose="020B0604020202020204" pitchFamily="34" charset="0"/>
              <a:buChar char="•"/>
            </a:pPr>
            <a:r>
              <a:rPr lang="es-MX" dirty="0"/>
              <a:t>Mide el grado de cumplimiento de los objetivos de las políticas públicas y de los PP.</a:t>
            </a:r>
          </a:p>
          <a:p>
            <a:pPr marL="342900" indent="-342900" algn="just">
              <a:lnSpc>
                <a:spcPct val="150000"/>
              </a:lnSpc>
              <a:buFont typeface="Arial" panose="020B0604020202020204" pitchFamily="34" charset="0"/>
              <a:buChar char="•"/>
            </a:pPr>
            <a:r>
              <a:rPr lang="es-MX" dirty="0"/>
              <a:t>Contribuye a corregir o fortalecer las estrategias y la orientación de los recursos.</a:t>
            </a:r>
          </a:p>
          <a:p>
            <a:pPr marL="342900" indent="-342900" algn="just">
              <a:lnSpc>
                <a:spcPct val="150000"/>
              </a:lnSpc>
              <a:buFont typeface="Arial" panose="020B0604020202020204" pitchFamily="34" charset="0"/>
              <a:buChar char="•"/>
            </a:pPr>
            <a:r>
              <a:rPr lang="es-MX" dirty="0"/>
              <a:t>Incluye a los indicadores de Fin, Propósito y aquellos de Componentes que consideran subsidios, bienes y/o servicios que impactan directamente a la población o área de enfoque.</a:t>
            </a:r>
          </a:p>
          <a:p>
            <a:pPr marL="342900" indent="-342900" algn="just">
              <a:lnSpc>
                <a:spcPct val="150000"/>
              </a:lnSpc>
              <a:buFont typeface="Arial" panose="020B0604020202020204" pitchFamily="34" charset="0"/>
              <a:buChar char="•"/>
            </a:pPr>
            <a:r>
              <a:rPr lang="es-MX" dirty="0"/>
              <a:t>Impacta de manera directa en la población o área de enfoque.</a:t>
            </a:r>
          </a:p>
        </p:txBody>
      </p:sp>
      <p:sp>
        <p:nvSpPr>
          <p:cNvPr id="4" name="Marcador de número de diapositiva 3">
            <a:extLst>
              <a:ext uri="{FF2B5EF4-FFF2-40B4-BE49-F238E27FC236}">
                <a16:creationId xmlns:a16="http://schemas.microsoft.com/office/drawing/2014/main" id="{AF6A501D-581C-460B-8836-C4CB28BACAA9}"/>
              </a:ext>
            </a:extLst>
          </p:cNvPr>
          <p:cNvSpPr>
            <a:spLocks noGrp="1"/>
          </p:cNvSpPr>
          <p:nvPr>
            <p:ph type="sldNum" sz="quarter" idx="2"/>
          </p:nvPr>
        </p:nvSpPr>
        <p:spPr/>
        <p:txBody>
          <a:bodyPr/>
          <a:lstStyle/>
          <a:p>
            <a:fld id="{86CB4B4D-7CA3-9044-876B-883B54F8677D}" type="slidenum">
              <a:rPr lang="es-MX" smtClean="0"/>
              <a:t>19</a:t>
            </a:fld>
            <a:endParaRPr lang="es-MX"/>
          </a:p>
        </p:txBody>
      </p:sp>
    </p:spTree>
    <p:extLst>
      <p:ext uri="{BB962C8B-B14F-4D97-AF65-F5344CB8AC3E}">
        <p14:creationId xmlns:p14="http://schemas.microsoft.com/office/powerpoint/2010/main" val="38069710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3C131-FB02-4CA1-9AF5-6A15408DE24A}"/>
              </a:ext>
            </a:extLst>
          </p:cNvPr>
          <p:cNvSpPr>
            <a:spLocks noGrp="1"/>
          </p:cNvSpPr>
          <p:nvPr>
            <p:ph type="title"/>
          </p:nvPr>
        </p:nvSpPr>
        <p:spPr/>
        <p:txBody>
          <a:bodyPr/>
          <a:lstStyle/>
          <a:p>
            <a:r>
              <a:rPr lang="es-MX" dirty="0"/>
              <a:t>Repaso a tarea no. 3</a:t>
            </a:r>
          </a:p>
        </p:txBody>
      </p:sp>
      <p:sp>
        <p:nvSpPr>
          <p:cNvPr id="3" name="Marcador de texto 2">
            <a:extLst>
              <a:ext uri="{FF2B5EF4-FFF2-40B4-BE49-F238E27FC236}">
                <a16:creationId xmlns:a16="http://schemas.microsoft.com/office/drawing/2014/main" id="{FA2C3C95-FDFD-4710-A171-20F533F0309F}"/>
              </a:ext>
            </a:extLst>
          </p:cNvPr>
          <p:cNvSpPr>
            <a:spLocks noGrp="1"/>
          </p:cNvSpPr>
          <p:nvPr>
            <p:ph type="body" sz="quarter" idx="1"/>
          </p:nvPr>
        </p:nvSpPr>
        <p:spPr>
          <a:xfrm>
            <a:off x="363220" y="3270884"/>
            <a:ext cx="11465560" cy="2101216"/>
          </a:xfrm>
        </p:spPr>
        <p:txBody>
          <a:bodyPr>
            <a:normAutofit lnSpcReduction="10000"/>
          </a:bodyPr>
          <a:lstStyle/>
          <a:p>
            <a:r>
              <a:rPr lang="es-MX" dirty="0"/>
              <a:t>Incisos:</a:t>
            </a:r>
          </a:p>
          <a:p>
            <a:r>
              <a:rPr lang="es-MX" dirty="0"/>
              <a:t>f) Esquema de operación del programa por auditar: ¿Qué hace? ¿Para qué lo hace? ¿Qué resultados obtiene?</a:t>
            </a:r>
          </a:p>
          <a:p>
            <a:r>
              <a:rPr lang="es-MX" dirty="0"/>
              <a:t>g) Referentes</a:t>
            </a:r>
          </a:p>
          <a:p>
            <a:r>
              <a:rPr lang="es-MX" dirty="0"/>
              <a:t>h) Universales</a:t>
            </a:r>
          </a:p>
        </p:txBody>
      </p:sp>
      <p:sp>
        <p:nvSpPr>
          <p:cNvPr id="4" name="Marcador de número de diapositiva 3">
            <a:extLst>
              <a:ext uri="{FF2B5EF4-FFF2-40B4-BE49-F238E27FC236}">
                <a16:creationId xmlns:a16="http://schemas.microsoft.com/office/drawing/2014/main" id="{C0D6E6E4-8A96-4DD2-83D4-CE21A1DCBFD6}"/>
              </a:ext>
            </a:extLst>
          </p:cNvPr>
          <p:cNvSpPr>
            <a:spLocks noGrp="1"/>
          </p:cNvSpPr>
          <p:nvPr>
            <p:ph type="sldNum" sz="quarter" idx="2"/>
          </p:nvPr>
        </p:nvSpPr>
        <p:spPr/>
        <p:txBody>
          <a:bodyPr/>
          <a:lstStyle/>
          <a:p>
            <a:fld id="{86CB4B4D-7CA3-9044-876B-883B54F8677D}" type="slidenum">
              <a:rPr lang="es-MX" smtClean="0"/>
              <a:t>2</a:t>
            </a:fld>
            <a:endParaRPr lang="es-MX"/>
          </a:p>
        </p:txBody>
      </p:sp>
    </p:spTree>
    <p:extLst>
      <p:ext uri="{BB962C8B-B14F-4D97-AF65-F5344CB8AC3E}">
        <p14:creationId xmlns:p14="http://schemas.microsoft.com/office/powerpoint/2010/main" val="33829820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1674C-F745-4325-82C6-125E526F6CF5}"/>
              </a:ext>
            </a:extLst>
          </p:cNvPr>
          <p:cNvSpPr>
            <a:spLocks noGrp="1"/>
          </p:cNvSpPr>
          <p:nvPr>
            <p:ph type="title"/>
          </p:nvPr>
        </p:nvSpPr>
        <p:spPr/>
        <p:txBody>
          <a:bodyPr/>
          <a:lstStyle/>
          <a:p>
            <a:pPr algn="ctr"/>
            <a:r>
              <a:rPr lang="es-MX" dirty="0"/>
              <a:t>Indicador de gestión</a:t>
            </a:r>
          </a:p>
        </p:txBody>
      </p:sp>
      <p:sp>
        <p:nvSpPr>
          <p:cNvPr id="3" name="Marcador de texto 2">
            <a:extLst>
              <a:ext uri="{FF2B5EF4-FFF2-40B4-BE49-F238E27FC236}">
                <a16:creationId xmlns:a16="http://schemas.microsoft.com/office/drawing/2014/main" id="{7D4D8EBB-69C0-4E08-836E-643328EAF7C7}"/>
              </a:ext>
            </a:extLst>
          </p:cNvPr>
          <p:cNvSpPr>
            <a:spLocks noGrp="1"/>
          </p:cNvSpPr>
          <p:nvPr>
            <p:ph type="body" sz="half" idx="1"/>
          </p:nvPr>
        </p:nvSpPr>
        <p:spPr/>
        <p:txBody>
          <a:bodyPr/>
          <a:lstStyle/>
          <a:p>
            <a:pPr algn="just">
              <a:lnSpc>
                <a:spcPct val="150000"/>
              </a:lnSpc>
            </a:pPr>
            <a:r>
              <a:rPr lang="es-MX" dirty="0"/>
              <a:t>Un indicador es de gestión cuando:</a:t>
            </a:r>
          </a:p>
          <a:p>
            <a:pPr marL="342900" indent="-342900" algn="just">
              <a:lnSpc>
                <a:spcPct val="150000"/>
              </a:lnSpc>
              <a:buFont typeface="Arial" panose="020B0604020202020204" pitchFamily="34" charset="0"/>
              <a:buChar char="•"/>
            </a:pPr>
            <a:r>
              <a:rPr lang="es-MX" dirty="0"/>
              <a:t>Mide el avance y logro en procesos y actividades, es decir, sobre la forma en que los bienes y/o servicios públicos son generados y entregados.</a:t>
            </a:r>
          </a:p>
          <a:p>
            <a:pPr marL="342900" indent="-342900" algn="just">
              <a:lnSpc>
                <a:spcPct val="150000"/>
              </a:lnSpc>
              <a:buFont typeface="Arial" panose="020B0604020202020204" pitchFamily="34" charset="0"/>
              <a:buChar char="•"/>
            </a:pPr>
            <a:r>
              <a:rPr lang="es-MX" dirty="0"/>
              <a:t>Incluye los indicadores de Actividades y aquéllos de Componentes que entregan bienes y/o servicios para ser utilizados por otras instancias.</a:t>
            </a:r>
          </a:p>
        </p:txBody>
      </p:sp>
      <p:sp>
        <p:nvSpPr>
          <p:cNvPr id="4" name="Marcador de número de diapositiva 3">
            <a:extLst>
              <a:ext uri="{FF2B5EF4-FFF2-40B4-BE49-F238E27FC236}">
                <a16:creationId xmlns:a16="http://schemas.microsoft.com/office/drawing/2014/main" id="{82273E66-7A07-49B1-85AF-63364304D1BB}"/>
              </a:ext>
            </a:extLst>
          </p:cNvPr>
          <p:cNvSpPr>
            <a:spLocks noGrp="1"/>
          </p:cNvSpPr>
          <p:nvPr>
            <p:ph type="sldNum" sz="quarter" idx="2"/>
          </p:nvPr>
        </p:nvSpPr>
        <p:spPr/>
        <p:txBody>
          <a:bodyPr/>
          <a:lstStyle/>
          <a:p>
            <a:fld id="{86CB4B4D-7CA3-9044-876B-883B54F8677D}" type="slidenum">
              <a:rPr lang="es-MX" smtClean="0"/>
              <a:t>20</a:t>
            </a:fld>
            <a:endParaRPr lang="es-MX"/>
          </a:p>
        </p:txBody>
      </p:sp>
    </p:spTree>
    <p:extLst>
      <p:ext uri="{BB962C8B-B14F-4D97-AF65-F5344CB8AC3E}">
        <p14:creationId xmlns:p14="http://schemas.microsoft.com/office/powerpoint/2010/main" val="27182857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A6A4D-3652-4609-9A86-3EB1593698A0}"/>
              </a:ext>
            </a:extLst>
          </p:cNvPr>
          <p:cNvSpPr>
            <a:spLocks noGrp="1"/>
          </p:cNvSpPr>
          <p:nvPr>
            <p:ph type="title"/>
          </p:nvPr>
        </p:nvSpPr>
        <p:spPr/>
        <p:txBody>
          <a:bodyPr/>
          <a:lstStyle/>
          <a:p>
            <a:pPr algn="ctr"/>
            <a:r>
              <a:rPr lang="es-MX" dirty="0"/>
              <a:t>Indicadores para resultados</a:t>
            </a:r>
          </a:p>
        </p:txBody>
      </p:sp>
      <p:sp>
        <p:nvSpPr>
          <p:cNvPr id="3" name="Marcador de texto 2">
            <a:extLst>
              <a:ext uri="{FF2B5EF4-FFF2-40B4-BE49-F238E27FC236}">
                <a16:creationId xmlns:a16="http://schemas.microsoft.com/office/drawing/2014/main" id="{8001CFE7-DDB3-4F03-9858-03CCE0B07094}"/>
              </a:ext>
            </a:extLst>
          </p:cNvPr>
          <p:cNvSpPr>
            <a:spLocks noGrp="1"/>
          </p:cNvSpPr>
          <p:nvPr>
            <p:ph type="body" sz="half" idx="1"/>
          </p:nvPr>
        </p:nvSpPr>
        <p:spPr>
          <a:xfrm>
            <a:off x="4785359" y="1209039"/>
            <a:ext cx="6568441" cy="3084665"/>
          </a:xfrm>
        </p:spPr>
        <p:txBody>
          <a:bodyPr/>
          <a:lstStyle/>
          <a:p>
            <a:pPr algn="just">
              <a:lnSpc>
                <a:spcPct val="150000"/>
              </a:lnSpc>
            </a:pPr>
            <a:r>
              <a:rPr lang="es-MX" dirty="0"/>
              <a:t>Vinculación de los indicadores de la planeación y programación para medir la eficiencia, economía, eficacia y calidad, e impacto social de los programas presupuestarios, las políticas públicas y la gestión de las dependencias y entidades.</a:t>
            </a:r>
          </a:p>
        </p:txBody>
      </p:sp>
      <p:sp>
        <p:nvSpPr>
          <p:cNvPr id="4" name="Marcador de número de diapositiva 3">
            <a:extLst>
              <a:ext uri="{FF2B5EF4-FFF2-40B4-BE49-F238E27FC236}">
                <a16:creationId xmlns:a16="http://schemas.microsoft.com/office/drawing/2014/main" id="{B214BD90-53AA-4BFB-9AF8-3F266004E633}"/>
              </a:ext>
            </a:extLst>
          </p:cNvPr>
          <p:cNvSpPr>
            <a:spLocks noGrp="1"/>
          </p:cNvSpPr>
          <p:nvPr>
            <p:ph type="sldNum" sz="quarter" idx="2"/>
          </p:nvPr>
        </p:nvSpPr>
        <p:spPr/>
        <p:txBody>
          <a:bodyPr/>
          <a:lstStyle/>
          <a:p>
            <a:fld id="{86CB4B4D-7CA3-9044-876B-883B54F8677D}" type="slidenum">
              <a:rPr lang="es-MX" smtClean="0"/>
              <a:t>21</a:t>
            </a:fld>
            <a:endParaRPr lang="es-MX"/>
          </a:p>
        </p:txBody>
      </p:sp>
    </p:spTree>
    <p:extLst>
      <p:ext uri="{BB962C8B-B14F-4D97-AF65-F5344CB8AC3E}">
        <p14:creationId xmlns:p14="http://schemas.microsoft.com/office/powerpoint/2010/main" val="236778227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63847-620C-4624-9817-9B3F6B79276A}"/>
              </a:ext>
            </a:extLst>
          </p:cNvPr>
          <p:cNvSpPr>
            <a:spLocks noGrp="1"/>
          </p:cNvSpPr>
          <p:nvPr>
            <p:ph type="title"/>
          </p:nvPr>
        </p:nvSpPr>
        <p:spPr/>
        <p:txBody>
          <a:bodyPr/>
          <a:lstStyle/>
          <a:p>
            <a:pPr algn="ctr"/>
            <a:r>
              <a:rPr lang="es-MX" dirty="0"/>
              <a:t>Marco lógico</a:t>
            </a:r>
          </a:p>
        </p:txBody>
      </p:sp>
      <p:sp>
        <p:nvSpPr>
          <p:cNvPr id="3" name="Marcador de texto 2">
            <a:extLst>
              <a:ext uri="{FF2B5EF4-FFF2-40B4-BE49-F238E27FC236}">
                <a16:creationId xmlns:a16="http://schemas.microsoft.com/office/drawing/2014/main" id="{87071E4D-C6B5-47DC-B5FA-EF951839C394}"/>
              </a:ext>
            </a:extLst>
          </p:cNvPr>
          <p:cNvSpPr>
            <a:spLocks noGrp="1"/>
          </p:cNvSpPr>
          <p:nvPr>
            <p:ph type="body" sz="half" idx="1"/>
          </p:nvPr>
        </p:nvSpPr>
        <p:spPr>
          <a:xfrm>
            <a:off x="4785359" y="1209040"/>
            <a:ext cx="6568441" cy="3512048"/>
          </a:xfrm>
        </p:spPr>
        <p:txBody>
          <a:bodyPr/>
          <a:lstStyle/>
          <a:p>
            <a:pPr algn="just">
              <a:lnSpc>
                <a:spcPct val="150000"/>
              </a:lnSpc>
            </a:pPr>
            <a:r>
              <a:rPr lang="es-MX" dirty="0"/>
              <a:t>La metodología para la elaboración de la matriz de indicadores, mediante la cual se describe el fin, propósito, componentes y actividades, así como los indicadores, las metas, medios de verificación y supuestos para cada uno de los objetivos de los programas federales.</a:t>
            </a:r>
          </a:p>
        </p:txBody>
      </p:sp>
      <p:sp>
        <p:nvSpPr>
          <p:cNvPr id="4" name="Marcador de número de diapositiva 3">
            <a:extLst>
              <a:ext uri="{FF2B5EF4-FFF2-40B4-BE49-F238E27FC236}">
                <a16:creationId xmlns:a16="http://schemas.microsoft.com/office/drawing/2014/main" id="{66A0A266-8433-4AAC-A8ED-B0CEB2A6E7BD}"/>
              </a:ext>
            </a:extLst>
          </p:cNvPr>
          <p:cNvSpPr>
            <a:spLocks noGrp="1"/>
          </p:cNvSpPr>
          <p:nvPr>
            <p:ph type="sldNum" sz="quarter" idx="2"/>
          </p:nvPr>
        </p:nvSpPr>
        <p:spPr/>
        <p:txBody>
          <a:bodyPr/>
          <a:lstStyle/>
          <a:p>
            <a:fld id="{86CB4B4D-7CA3-9044-876B-883B54F8677D}" type="slidenum">
              <a:rPr lang="es-MX" smtClean="0"/>
              <a:t>22</a:t>
            </a:fld>
            <a:endParaRPr lang="es-MX"/>
          </a:p>
        </p:txBody>
      </p:sp>
    </p:spTree>
    <p:extLst>
      <p:ext uri="{BB962C8B-B14F-4D97-AF65-F5344CB8AC3E}">
        <p14:creationId xmlns:p14="http://schemas.microsoft.com/office/powerpoint/2010/main" val="20879117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8A0E3-DBE1-418C-A230-97D91907C3C0}"/>
              </a:ext>
            </a:extLst>
          </p:cNvPr>
          <p:cNvSpPr>
            <a:spLocks noGrp="1"/>
          </p:cNvSpPr>
          <p:nvPr>
            <p:ph type="title"/>
          </p:nvPr>
        </p:nvSpPr>
        <p:spPr/>
        <p:txBody>
          <a:bodyPr>
            <a:normAutofit fontScale="90000"/>
          </a:bodyPr>
          <a:lstStyle/>
          <a:p>
            <a:pPr algn="ctr"/>
            <a:r>
              <a:rPr lang="es-MX" dirty="0"/>
              <a:t>Matriz de indicadores para resultados (MIR)</a:t>
            </a:r>
          </a:p>
        </p:txBody>
      </p:sp>
      <p:sp>
        <p:nvSpPr>
          <p:cNvPr id="3" name="Marcador de texto 2">
            <a:extLst>
              <a:ext uri="{FF2B5EF4-FFF2-40B4-BE49-F238E27FC236}">
                <a16:creationId xmlns:a16="http://schemas.microsoft.com/office/drawing/2014/main" id="{05984D0A-D2A5-4223-ACAB-23B079561072}"/>
              </a:ext>
            </a:extLst>
          </p:cNvPr>
          <p:cNvSpPr>
            <a:spLocks noGrp="1"/>
          </p:cNvSpPr>
          <p:nvPr>
            <p:ph type="body" sz="half" idx="1"/>
          </p:nvPr>
        </p:nvSpPr>
        <p:spPr>
          <a:xfrm>
            <a:off x="4785359" y="884583"/>
            <a:ext cx="6568441" cy="5292381"/>
          </a:xfrm>
        </p:spPr>
        <p:txBody>
          <a:bodyPr>
            <a:normAutofit lnSpcReduction="10000"/>
          </a:bodyPr>
          <a:lstStyle/>
          <a:p>
            <a:pPr algn="just">
              <a:lnSpc>
                <a:spcPct val="150000"/>
              </a:lnSpc>
            </a:pPr>
            <a:r>
              <a:rPr lang="es-MX" dirty="0"/>
              <a:t>La herramienta de planeación estratégica que expresa en forma sencilla, ordenada y homogénea la lógica interna de los programas presupuestarios, a la vez que alinea su contribución a los ejes de política pública y objetivos del PND y sus programas derivados, y a los objetivos estratégicos de las dependencias y entidades; y que coadyuva a establecer los indicadores estratégicos y de gestión, que constituirán la base para el funcionamiento del SED.</a:t>
            </a:r>
          </a:p>
        </p:txBody>
      </p:sp>
      <p:sp>
        <p:nvSpPr>
          <p:cNvPr id="4" name="Marcador de número de diapositiva 3">
            <a:extLst>
              <a:ext uri="{FF2B5EF4-FFF2-40B4-BE49-F238E27FC236}">
                <a16:creationId xmlns:a16="http://schemas.microsoft.com/office/drawing/2014/main" id="{5AB7A98D-5621-423D-B11A-83C90EAACBF0}"/>
              </a:ext>
            </a:extLst>
          </p:cNvPr>
          <p:cNvSpPr>
            <a:spLocks noGrp="1"/>
          </p:cNvSpPr>
          <p:nvPr>
            <p:ph type="sldNum" sz="quarter" idx="2"/>
          </p:nvPr>
        </p:nvSpPr>
        <p:spPr/>
        <p:txBody>
          <a:bodyPr/>
          <a:lstStyle/>
          <a:p>
            <a:fld id="{86CB4B4D-7CA3-9044-876B-883B54F8677D}" type="slidenum">
              <a:rPr lang="es-MX" smtClean="0"/>
              <a:t>23</a:t>
            </a:fld>
            <a:endParaRPr lang="es-MX"/>
          </a:p>
        </p:txBody>
      </p:sp>
    </p:spTree>
    <p:extLst>
      <p:ext uri="{BB962C8B-B14F-4D97-AF65-F5344CB8AC3E}">
        <p14:creationId xmlns:p14="http://schemas.microsoft.com/office/powerpoint/2010/main" val="13821378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C91CC-5486-4E32-9AB6-2CD0AAC17CC7}"/>
              </a:ext>
            </a:extLst>
          </p:cNvPr>
          <p:cNvSpPr>
            <a:spLocks noGrp="1"/>
          </p:cNvSpPr>
          <p:nvPr>
            <p:ph type="title"/>
          </p:nvPr>
        </p:nvSpPr>
        <p:spPr/>
        <p:txBody>
          <a:bodyPr/>
          <a:lstStyle/>
          <a:p>
            <a:pPr algn="ctr"/>
            <a:r>
              <a:rPr lang="es-MX" dirty="0"/>
              <a:t>Meta</a:t>
            </a:r>
          </a:p>
        </p:txBody>
      </p:sp>
      <p:sp>
        <p:nvSpPr>
          <p:cNvPr id="3" name="Marcador de texto 2">
            <a:extLst>
              <a:ext uri="{FF2B5EF4-FFF2-40B4-BE49-F238E27FC236}">
                <a16:creationId xmlns:a16="http://schemas.microsoft.com/office/drawing/2014/main" id="{2D2D54D2-5919-4E87-A424-C8A06AB8AA91}"/>
              </a:ext>
            </a:extLst>
          </p:cNvPr>
          <p:cNvSpPr>
            <a:spLocks noGrp="1"/>
          </p:cNvSpPr>
          <p:nvPr>
            <p:ph type="body" sz="half" idx="1"/>
          </p:nvPr>
        </p:nvSpPr>
        <p:spPr>
          <a:xfrm>
            <a:off x="4785359" y="1209039"/>
            <a:ext cx="6568441" cy="3482231"/>
          </a:xfrm>
        </p:spPr>
        <p:txBody>
          <a:bodyPr/>
          <a:lstStyle/>
          <a:p>
            <a:pPr algn="just">
              <a:lnSpc>
                <a:spcPct val="150000"/>
              </a:lnSpc>
            </a:pPr>
            <a:r>
              <a:rPr lang="es-MX" dirty="0"/>
              <a:t>Resultado cuantitativo hacia el cual se prevé que contribuya una intervención. Las metas que se definen para los indicadores corresponden al nivel cuantificable del resultado que se pretende lograr, las cuales deben ser factibles, realistas y alcanzables.</a:t>
            </a:r>
          </a:p>
        </p:txBody>
      </p:sp>
      <p:sp>
        <p:nvSpPr>
          <p:cNvPr id="4" name="Marcador de número de diapositiva 3">
            <a:extLst>
              <a:ext uri="{FF2B5EF4-FFF2-40B4-BE49-F238E27FC236}">
                <a16:creationId xmlns:a16="http://schemas.microsoft.com/office/drawing/2014/main" id="{BCD8464F-D28F-42EA-AF31-58B4AC5340FA}"/>
              </a:ext>
            </a:extLst>
          </p:cNvPr>
          <p:cNvSpPr>
            <a:spLocks noGrp="1"/>
          </p:cNvSpPr>
          <p:nvPr>
            <p:ph type="sldNum" sz="quarter" idx="2"/>
          </p:nvPr>
        </p:nvSpPr>
        <p:spPr/>
        <p:txBody>
          <a:bodyPr/>
          <a:lstStyle/>
          <a:p>
            <a:fld id="{86CB4B4D-7CA3-9044-876B-883B54F8677D}" type="slidenum">
              <a:rPr lang="es-MX" smtClean="0"/>
              <a:t>24</a:t>
            </a:fld>
            <a:endParaRPr lang="es-MX"/>
          </a:p>
        </p:txBody>
      </p:sp>
    </p:spTree>
    <p:extLst>
      <p:ext uri="{BB962C8B-B14F-4D97-AF65-F5344CB8AC3E}">
        <p14:creationId xmlns:p14="http://schemas.microsoft.com/office/powerpoint/2010/main" val="7761036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D3CA4-F3AD-4FF1-BD5E-2A2162CA8E8E}"/>
              </a:ext>
            </a:extLst>
          </p:cNvPr>
          <p:cNvSpPr>
            <a:spLocks noGrp="1"/>
          </p:cNvSpPr>
          <p:nvPr>
            <p:ph type="title"/>
          </p:nvPr>
        </p:nvSpPr>
        <p:spPr/>
        <p:txBody>
          <a:bodyPr/>
          <a:lstStyle/>
          <a:p>
            <a:pPr algn="ctr"/>
            <a:r>
              <a:rPr lang="es-MX" dirty="0"/>
              <a:t>Objetivos estratégicos</a:t>
            </a:r>
          </a:p>
        </p:txBody>
      </p:sp>
      <p:sp>
        <p:nvSpPr>
          <p:cNvPr id="3" name="Marcador de texto 2">
            <a:extLst>
              <a:ext uri="{FF2B5EF4-FFF2-40B4-BE49-F238E27FC236}">
                <a16:creationId xmlns:a16="http://schemas.microsoft.com/office/drawing/2014/main" id="{974780F6-ACE3-4D3D-AF8B-87FBDF61C990}"/>
              </a:ext>
            </a:extLst>
          </p:cNvPr>
          <p:cNvSpPr>
            <a:spLocks noGrp="1"/>
          </p:cNvSpPr>
          <p:nvPr>
            <p:ph type="body" sz="half" idx="1"/>
          </p:nvPr>
        </p:nvSpPr>
        <p:spPr>
          <a:xfrm>
            <a:off x="4785359" y="1209040"/>
            <a:ext cx="6568441" cy="3213874"/>
          </a:xfrm>
        </p:spPr>
        <p:txBody>
          <a:bodyPr/>
          <a:lstStyle/>
          <a:p>
            <a:pPr algn="just">
              <a:lnSpc>
                <a:spcPct val="150000"/>
              </a:lnSpc>
            </a:pPr>
            <a:r>
              <a:rPr lang="es-MX" dirty="0"/>
              <a:t>Elemento de planeación estratégica elaborado por las dependencias y entidades, que permite conectar y alinear los objetivos de los programas presupuestarios con los objetivos y estrategias del PND y sus programas.</a:t>
            </a:r>
          </a:p>
        </p:txBody>
      </p:sp>
      <p:sp>
        <p:nvSpPr>
          <p:cNvPr id="4" name="Marcador de número de diapositiva 3">
            <a:extLst>
              <a:ext uri="{FF2B5EF4-FFF2-40B4-BE49-F238E27FC236}">
                <a16:creationId xmlns:a16="http://schemas.microsoft.com/office/drawing/2014/main" id="{9B34B701-C961-46D4-A538-0B8BEC4BBA75}"/>
              </a:ext>
            </a:extLst>
          </p:cNvPr>
          <p:cNvSpPr>
            <a:spLocks noGrp="1"/>
          </p:cNvSpPr>
          <p:nvPr>
            <p:ph type="sldNum" sz="quarter" idx="2"/>
          </p:nvPr>
        </p:nvSpPr>
        <p:spPr/>
        <p:txBody>
          <a:bodyPr/>
          <a:lstStyle/>
          <a:p>
            <a:fld id="{86CB4B4D-7CA3-9044-876B-883B54F8677D}" type="slidenum">
              <a:rPr lang="es-MX" smtClean="0"/>
              <a:t>25</a:t>
            </a:fld>
            <a:endParaRPr lang="es-MX"/>
          </a:p>
        </p:txBody>
      </p:sp>
    </p:spTree>
    <p:extLst>
      <p:ext uri="{BB962C8B-B14F-4D97-AF65-F5344CB8AC3E}">
        <p14:creationId xmlns:p14="http://schemas.microsoft.com/office/powerpoint/2010/main" val="4111355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1FB04-1A30-4DD9-A250-B4D2B9CC0FBB}"/>
              </a:ext>
            </a:extLst>
          </p:cNvPr>
          <p:cNvSpPr>
            <a:spLocks noGrp="1"/>
          </p:cNvSpPr>
          <p:nvPr>
            <p:ph type="title"/>
          </p:nvPr>
        </p:nvSpPr>
        <p:spPr>
          <a:xfrm>
            <a:off x="274317" y="578801"/>
            <a:ext cx="4036424" cy="1558112"/>
          </a:xfrm>
        </p:spPr>
        <p:txBody>
          <a:bodyPr>
            <a:normAutofit fontScale="90000"/>
          </a:bodyPr>
          <a:lstStyle/>
          <a:p>
            <a:pPr algn="ctr"/>
            <a:r>
              <a:rPr lang="es-MX" dirty="0"/>
              <a:t>Objetivos de ejes de política pública del PND</a:t>
            </a:r>
          </a:p>
        </p:txBody>
      </p:sp>
      <p:sp>
        <p:nvSpPr>
          <p:cNvPr id="3" name="Marcador de texto 2">
            <a:extLst>
              <a:ext uri="{FF2B5EF4-FFF2-40B4-BE49-F238E27FC236}">
                <a16:creationId xmlns:a16="http://schemas.microsoft.com/office/drawing/2014/main" id="{608FA79C-F0E7-40F0-96D0-91BC481C546E}"/>
              </a:ext>
            </a:extLst>
          </p:cNvPr>
          <p:cNvSpPr>
            <a:spLocks noGrp="1"/>
          </p:cNvSpPr>
          <p:nvPr>
            <p:ph type="body" sz="half" idx="1"/>
          </p:nvPr>
        </p:nvSpPr>
        <p:spPr>
          <a:xfrm>
            <a:off x="4785359" y="1209040"/>
            <a:ext cx="6568441" cy="2547952"/>
          </a:xfrm>
        </p:spPr>
        <p:txBody>
          <a:bodyPr/>
          <a:lstStyle/>
          <a:p>
            <a:pPr algn="just">
              <a:lnSpc>
                <a:spcPct val="150000"/>
              </a:lnSpc>
            </a:pPr>
            <a:r>
              <a:rPr lang="es-MX" dirty="0"/>
              <a:t>Los elementos de planeación estratégica contenidos en cada uno de los cinco ejes de política pública del PND que establecen los resultados requeridos para el logro de los objetivos nacionales.</a:t>
            </a:r>
          </a:p>
        </p:txBody>
      </p:sp>
      <p:sp>
        <p:nvSpPr>
          <p:cNvPr id="4" name="Marcador de número de diapositiva 3">
            <a:extLst>
              <a:ext uri="{FF2B5EF4-FFF2-40B4-BE49-F238E27FC236}">
                <a16:creationId xmlns:a16="http://schemas.microsoft.com/office/drawing/2014/main" id="{3FF78FC9-DDFA-46AF-8DA9-0700A68BF7A6}"/>
              </a:ext>
            </a:extLst>
          </p:cNvPr>
          <p:cNvSpPr>
            <a:spLocks noGrp="1"/>
          </p:cNvSpPr>
          <p:nvPr>
            <p:ph type="sldNum" sz="quarter" idx="2"/>
          </p:nvPr>
        </p:nvSpPr>
        <p:spPr/>
        <p:txBody>
          <a:bodyPr/>
          <a:lstStyle/>
          <a:p>
            <a:fld id="{86CB4B4D-7CA3-9044-876B-883B54F8677D}" type="slidenum">
              <a:rPr lang="es-MX" smtClean="0"/>
              <a:t>26</a:t>
            </a:fld>
            <a:endParaRPr lang="es-MX"/>
          </a:p>
        </p:txBody>
      </p:sp>
    </p:spTree>
    <p:extLst>
      <p:ext uri="{BB962C8B-B14F-4D97-AF65-F5344CB8AC3E}">
        <p14:creationId xmlns:p14="http://schemas.microsoft.com/office/powerpoint/2010/main" val="23630917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626AAB-B8CA-4424-AB8F-DE4B2C56F695}"/>
              </a:ext>
            </a:extLst>
          </p:cNvPr>
          <p:cNvSpPr>
            <a:spLocks noGrp="1"/>
          </p:cNvSpPr>
          <p:nvPr>
            <p:ph type="title"/>
          </p:nvPr>
        </p:nvSpPr>
        <p:spPr/>
        <p:txBody>
          <a:bodyPr/>
          <a:lstStyle/>
          <a:p>
            <a:pPr algn="ctr"/>
            <a:r>
              <a:rPr lang="es-MX" dirty="0"/>
              <a:t>Objetivos institucionales</a:t>
            </a:r>
          </a:p>
        </p:txBody>
      </p:sp>
      <p:sp>
        <p:nvSpPr>
          <p:cNvPr id="3" name="Marcador de texto 2">
            <a:extLst>
              <a:ext uri="{FF2B5EF4-FFF2-40B4-BE49-F238E27FC236}">
                <a16:creationId xmlns:a16="http://schemas.microsoft.com/office/drawing/2014/main" id="{A4509736-EF40-4D82-8002-F5F298B22F25}"/>
              </a:ext>
            </a:extLst>
          </p:cNvPr>
          <p:cNvSpPr>
            <a:spLocks noGrp="1"/>
          </p:cNvSpPr>
          <p:nvPr>
            <p:ph type="body" sz="half" idx="1"/>
          </p:nvPr>
        </p:nvSpPr>
        <p:spPr>
          <a:xfrm>
            <a:off x="4785359" y="1209039"/>
            <a:ext cx="6568441" cy="2219961"/>
          </a:xfrm>
        </p:spPr>
        <p:txBody>
          <a:bodyPr/>
          <a:lstStyle/>
          <a:p>
            <a:pPr algn="just">
              <a:lnSpc>
                <a:spcPct val="150000"/>
              </a:lnSpc>
            </a:pPr>
            <a:r>
              <a:rPr lang="es-MX" dirty="0"/>
              <a:t>Establecen los compromisos específicos de la entidad para contribuir al logro de los objetivos del sector al que pertenecen.</a:t>
            </a:r>
          </a:p>
        </p:txBody>
      </p:sp>
      <p:sp>
        <p:nvSpPr>
          <p:cNvPr id="4" name="Marcador de número de diapositiva 3">
            <a:extLst>
              <a:ext uri="{FF2B5EF4-FFF2-40B4-BE49-F238E27FC236}">
                <a16:creationId xmlns:a16="http://schemas.microsoft.com/office/drawing/2014/main" id="{6D1E1EE4-FA79-4A70-9A77-DA9762822102}"/>
              </a:ext>
            </a:extLst>
          </p:cNvPr>
          <p:cNvSpPr>
            <a:spLocks noGrp="1"/>
          </p:cNvSpPr>
          <p:nvPr>
            <p:ph type="sldNum" sz="quarter" idx="2"/>
          </p:nvPr>
        </p:nvSpPr>
        <p:spPr/>
        <p:txBody>
          <a:bodyPr/>
          <a:lstStyle/>
          <a:p>
            <a:fld id="{86CB4B4D-7CA3-9044-876B-883B54F8677D}" type="slidenum">
              <a:rPr lang="es-MX" smtClean="0"/>
              <a:t>27</a:t>
            </a:fld>
            <a:endParaRPr lang="es-MX"/>
          </a:p>
        </p:txBody>
      </p:sp>
    </p:spTree>
    <p:extLst>
      <p:ext uri="{BB962C8B-B14F-4D97-AF65-F5344CB8AC3E}">
        <p14:creationId xmlns:p14="http://schemas.microsoft.com/office/powerpoint/2010/main" val="10358032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87AA6-10E2-498F-8659-A58861E1C040}"/>
              </a:ext>
            </a:extLst>
          </p:cNvPr>
          <p:cNvSpPr>
            <a:spLocks noGrp="1"/>
          </p:cNvSpPr>
          <p:nvPr>
            <p:ph type="title"/>
          </p:nvPr>
        </p:nvSpPr>
        <p:spPr/>
        <p:txBody>
          <a:bodyPr/>
          <a:lstStyle/>
          <a:p>
            <a:pPr algn="ctr"/>
            <a:r>
              <a:rPr lang="es-MX" dirty="0"/>
              <a:t>Objetivos sectoriales</a:t>
            </a:r>
          </a:p>
        </p:txBody>
      </p:sp>
      <p:sp>
        <p:nvSpPr>
          <p:cNvPr id="3" name="Marcador de texto 2">
            <a:extLst>
              <a:ext uri="{FF2B5EF4-FFF2-40B4-BE49-F238E27FC236}">
                <a16:creationId xmlns:a16="http://schemas.microsoft.com/office/drawing/2014/main" id="{457D6E1E-17EE-46DE-8CE9-F202260A6312}"/>
              </a:ext>
            </a:extLst>
          </p:cNvPr>
          <p:cNvSpPr>
            <a:spLocks noGrp="1"/>
          </p:cNvSpPr>
          <p:nvPr>
            <p:ph type="body" sz="half" idx="1"/>
          </p:nvPr>
        </p:nvSpPr>
        <p:spPr>
          <a:xfrm>
            <a:off x="4785359" y="1209039"/>
            <a:ext cx="6568441" cy="2219961"/>
          </a:xfrm>
        </p:spPr>
        <p:txBody>
          <a:bodyPr/>
          <a:lstStyle/>
          <a:p>
            <a:pPr algn="just">
              <a:lnSpc>
                <a:spcPct val="150000"/>
              </a:lnSpc>
            </a:pPr>
            <a:r>
              <a:rPr lang="es-MX" dirty="0"/>
              <a:t>Son los compromisos de cada sector para contribuir al logro de los objetivos de los ejes de política pública del PND.</a:t>
            </a:r>
          </a:p>
        </p:txBody>
      </p:sp>
      <p:sp>
        <p:nvSpPr>
          <p:cNvPr id="4" name="Marcador de número de diapositiva 3">
            <a:extLst>
              <a:ext uri="{FF2B5EF4-FFF2-40B4-BE49-F238E27FC236}">
                <a16:creationId xmlns:a16="http://schemas.microsoft.com/office/drawing/2014/main" id="{C5FF27F0-9CA1-4097-AABF-D838B30ABDF5}"/>
              </a:ext>
            </a:extLst>
          </p:cNvPr>
          <p:cNvSpPr>
            <a:spLocks noGrp="1"/>
          </p:cNvSpPr>
          <p:nvPr>
            <p:ph type="sldNum" sz="quarter" idx="2"/>
          </p:nvPr>
        </p:nvSpPr>
        <p:spPr/>
        <p:txBody>
          <a:bodyPr/>
          <a:lstStyle/>
          <a:p>
            <a:fld id="{86CB4B4D-7CA3-9044-876B-883B54F8677D}" type="slidenum">
              <a:rPr lang="es-MX" smtClean="0"/>
              <a:t>28</a:t>
            </a:fld>
            <a:endParaRPr lang="es-MX"/>
          </a:p>
        </p:txBody>
      </p:sp>
    </p:spTree>
    <p:extLst>
      <p:ext uri="{BB962C8B-B14F-4D97-AF65-F5344CB8AC3E}">
        <p14:creationId xmlns:p14="http://schemas.microsoft.com/office/powerpoint/2010/main" val="24836121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1C2D5-041A-45F5-BD07-D07C51D0E4C8}"/>
              </a:ext>
            </a:extLst>
          </p:cNvPr>
          <p:cNvSpPr>
            <a:spLocks noGrp="1"/>
          </p:cNvSpPr>
          <p:nvPr>
            <p:ph type="title"/>
          </p:nvPr>
        </p:nvSpPr>
        <p:spPr/>
        <p:txBody>
          <a:bodyPr>
            <a:normAutofit fontScale="90000"/>
          </a:bodyPr>
          <a:lstStyle/>
          <a:p>
            <a:pPr algn="ctr"/>
            <a:r>
              <a:rPr lang="es-MX" dirty="0"/>
              <a:t>Presupuesto basado en resultados (</a:t>
            </a:r>
            <a:r>
              <a:rPr lang="es-MX" dirty="0" err="1"/>
              <a:t>PbR</a:t>
            </a:r>
            <a:r>
              <a:rPr lang="es-MX" dirty="0"/>
              <a:t>)</a:t>
            </a:r>
          </a:p>
        </p:txBody>
      </p:sp>
      <p:sp>
        <p:nvSpPr>
          <p:cNvPr id="3" name="Marcador de texto 2">
            <a:extLst>
              <a:ext uri="{FF2B5EF4-FFF2-40B4-BE49-F238E27FC236}">
                <a16:creationId xmlns:a16="http://schemas.microsoft.com/office/drawing/2014/main" id="{18D727EC-74CD-4F71-9657-92A3B2682739}"/>
              </a:ext>
            </a:extLst>
          </p:cNvPr>
          <p:cNvSpPr>
            <a:spLocks noGrp="1"/>
          </p:cNvSpPr>
          <p:nvPr>
            <p:ph type="body" sz="half" idx="1"/>
          </p:nvPr>
        </p:nvSpPr>
        <p:spPr>
          <a:xfrm>
            <a:off x="4785359" y="1209039"/>
            <a:ext cx="6568441" cy="3134361"/>
          </a:xfrm>
        </p:spPr>
        <p:txBody>
          <a:bodyPr/>
          <a:lstStyle/>
          <a:p>
            <a:pPr algn="just">
              <a:lnSpc>
                <a:spcPct val="150000"/>
              </a:lnSpc>
            </a:pPr>
            <a:r>
              <a:rPr lang="es-MX" dirty="0"/>
              <a:t>Es el proceso que integra de forma sistemática, en las decisiones correspondientes, consideraciones sobre los resultados y el impacto de la ejecución de los programas presupuestarios y de la aplicación de los recursos asignados a éstos.</a:t>
            </a:r>
          </a:p>
        </p:txBody>
      </p:sp>
      <p:sp>
        <p:nvSpPr>
          <p:cNvPr id="4" name="Marcador de número de diapositiva 3">
            <a:extLst>
              <a:ext uri="{FF2B5EF4-FFF2-40B4-BE49-F238E27FC236}">
                <a16:creationId xmlns:a16="http://schemas.microsoft.com/office/drawing/2014/main" id="{5F6291E8-77B3-4F0C-A22B-66935A8F7E93}"/>
              </a:ext>
            </a:extLst>
          </p:cNvPr>
          <p:cNvSpPr>
            <a:spLocks noGrp="1"/>
          </p:cNvSpPr>
          <p:nvPr>
            <p:ph type="sldNum" sz="quarter" idx="2"/>
          </p:nvPr>
        </p:nvSpPr>
        <p:spPr/>
        <p:txBody>
          <a:bodyPr/>
          <a:lstStyle/>
          <a:p>
            <a:fld id="{86CB4B4D-7CA3-9044-876B-883B54F8677D}" type="slidenum">
              <a:rPr lang="es-MX" smtClean="0"/>
              <a:t>29</a:t>
            </a:fld>
            <a:endParaRPr lang="es-MX"/>
          </a:p>
        </p:txBody>
      </p:sp>
    </p:spTree>
    <p:extLst>
      <p:ext uri="{BB962C8B-B14F-4D97-AF65-F5344CB8AC3E}">
        <p14:creationId xmlns:p14="http://schemas.microsoft.com/office/powerpoint/2010/main" val="10777914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335C7-E81B-4D5C-93AA-E4F6648E9731}"/>
              </a:ext>
            </a:extLst>
          </p:cNvPr>
          <p:cNvSpPr>
            <a:spLocks noGrp="1"/>
          </p:cNvSpPr>
          <p:nvPr>
            <p:ph type="title"/>
          </p:nvPr>
        </p:nvSpPr>
        <p:spPr>
          <a:xfrm>
            <a:off x="363220" y="640417"/>
            <a:ext cx="11465560" cy="761000"/>
          </a:xfrm>
        </p:spPr>
        <p:txBody>
          <a:bodyPr/>
          <a:lstStyle/>
          <a:p>
            <a:r>
              <a:rPr lang="es-MX" dirty="0"/>
              <a:t>¿Por qué es importante medir?</a:t>
            </a:r>
          </a:p>
        </p:txBody>
      </p:sp>
      <p:sp>
        <p:nvSpPr>
          <p:cNvPr id="3" name="Marcador de texto 2">
            <a:extLst>
              <a:ext uri="{FF2B5EF4-FFF2-40B4-BE49-F238E27FC236}">
                <a16:creationId xmlns:a16="http://schemas.microsoft.com/office/drawing/2014/main" id="{41C6E19C-EA9B-47BB-8E81-4F4A3506E207}"/>
              </a:ext>
            </a:extLst>
          </p:cNvPr>
          <p:cNvSpPr>
            <a:spLocks noGrp="1"/>
          </p:cNvSpPr>
          <p:nvPr>
            <p:ph type="body" sz="quarter" idx="1"/>
          </p:nvPr>
        </p:nvSpPr>
        <p:spPr/>
        <p:txBody>
          <a:bodyPr/>
          <a:lstStyle/>
          <a:p>
            <a:r>
              <a:rPr lang="es-MX" dirty="0"/>
              <a:t>Círculo de Deming = Proceso administrativo</a:t>
            </a:r>
          </a:p>
        </p:txBody>
      </p:sp>
      <p:sp>
        <p:nvSpPr>
          <p:cNvPr id="4" name="Marcador de número de diapositiva 3">
            <a:extLst>
              <a:ext uri="{FF2B5EF4-FFF2-40B4-BE49-F238E27FC236}">
                <a16:creationId xmlns:a16="http://schemas.microsoft.com/office/drawing/2014/main" id="{C0938E1D-1747-4958-BBF7-0B52949CC29E}"/>
              </a:ext>
            </a:extLst>
          </p:cNvPr>
          <p:cNvSpPr>
            <a:spLocks noGrp="1"/>
          </p:cNvSpPr>
          <p:nvPr>
            <p:ph type="sldNum" sz="quarter" idx="2"/>
          </p:nvPr>
        </p:nvSpPr>
        <p:spPr/>
        <p:txBody>
          <a:bodyPr/>
          <a:lstStyle/>
          <a:p>
            <a:fld id="{86CB4B4D-7CA3-9044-876B-883B54F8677D}" type="slidenum">
              <a:rPr lang="es-MX" smtClean="0"/>
              <a:t>3</a:t>
            </a:fld>
            <a:endParaRPr lang="es-MX"/>
          </a:p>
        </p:txBody>
      </p:sp>
      <p:sp>
        <p:nvSpPr>
          <p:cNvPr id="5" name="Título 1">
            <a:extLst>
              <a:ext uri="{FF2B5EF4-FFF2-40B4-BE49-F238E27FC236}">
                <a16:creationId xmlns:a16="http://schemas.microsoft.com/office/drawing/2014/main" id="{A8013EA4-35CB-4574-AC95-3765B8F6FE05}"/>
              </a:ext>
            </a:extLst>
          </p:cNvPr>
          <p:cNvSpPr txBox="1">
            <a:spLocks/>
          </p:cNvSpPr>
          <p:nvPr/>
        </p:nvSpPr>
        <p:spPr>
          <a:xfrm>
            <a:off x="363220" y="1575150"/>
            <a:ext cx="11465560" cy="76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hangingPunct="1"/>
            <a:r>
              <a:rPr lang="es-MX" dirty="0"/>
              <a:t>¿Para qué?</a:t>
            </a:r>
          </a:p>
        </p:txBody>
      </p:sp>
      <p:sp>
        <p:nvSpPr>
          <p:cNvPr id="6" name="Título 1">
            <a:extLst>
              <a:ext uri="{FF2B5EF4-FFF2-40B4-BE49-F238E27FC236}">
                <a16:creationId xmlns:a16="http://schemas.microsoft.com/office/drawing/2014/main" id="{54374A91-2A22-4184-A46D-EA0E495EFD7C}"/>
              </a:ext>
            </a:extLst>
          </p:cNvPr>
          <p:cNvSpPr txBox="1">
            <a:spLocks/>
          </p:cNvSpPr>
          <p:nvPr/>
        </p:nvSpPr>
        <p:spPr>
          <a:xfrm>
            <a:off x="492428" y="4018277"/>
            <a:ext cx="11465560" cy="76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hangingPunct="1"/>
            <a:r>
              <a:rPr lang="es-MX" dirty="0"/>
              <a:t>¿Para quién?</a:t>
            </a:r>
          </a:p>
        </p:txBody>
      </p:sp>
      <p:sp>
        <p:nvSpPr>
          <p:cNvPr id="7" name="Título 1">
            <a:extLst>
              <a:ext uri="{FF2B5EF4-FFF2-40B4-BE49-F238E27FC236}">
                <a16:creationId xmlns:a16="http://schemas.microsoft.com/office/drawing/2014/main" id="{755E0CFF-6C0B-46B3-A6A8-88C149EBB754}"/>
              </a:ext>
            </a:extLst>
          </p:cNvPr>
          <p:cNvSpPr txBox="1">
            <a:spLocks/>
          </p:cNvSpPr>
          <p:nvPr/>
        </p:nvSpPr>
        <p:spPr>
          <a:xfrm>
            <a:off x="363220" y="4902350"/>
            <a:ext cx="11465560" cy="76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hangingPunct="1"/>
            <a:r>
              <a:rPr lang="es-MX" dirty="0"/>
              <a:t>¿A través?</a:t>
            </a:r>
          </a:p>
        </p:txBody>
      </p:sp>
    </p:spTree>
    <p:extLst>
      <p:ext uri="{BB962C8B-B14F-4D97-AF65-F5344CB8AC3E}">
        <p14:creationId xmlns:p14="http://schemas.microsoft.com/office/powerpoint/2010/main" val="53256472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E895A-79FB-4359-B21D-C9C388CF35A2}"/>
              </a:ext>
            </a:extLst>
          </p:cNvPr>
          <p:cNvSpPr>
            <a:spLocks noGrp="1"/>
          </p:cNvSpPr>
          <p:nvPr>
            <p:ph type="title"/>
          </p:nvPr>
        </p:nvSpPr>
        <p:spPr/>
        <p:txBody>
          <a:bodyPr/>
          <a:lstStyle/>
          <a:p>
            <a:pPr algn="ctr"/>
            <a:r>
              <a:rPr lang="es-MX" dirty="0"/>
              <a:t>Programa Presupuestario</a:t>
            </a:r>
          </a:p>
        </p:txBody>
      </p:sp>
      <p:sp>
        <p:nvSpPr>
          <p:cNvPr id="3" name="Marcador de texto 2">
            <a:extLst>
              <a:ext uri="{FF2B5EF4-FFF2-40B4-BE49-F238E27FC236}">
                <a16:creationId xmlns:a16="http://schemas.microsoft.com/office/drawing/2014/main" id="{DFA9472B-CD25-41E9-894F-50AC5CA4CED1}"/>
              </a:ext>
            </a:extLst>
          </p:cNvPr>
          <p:cNvSpPr>
            <a:spLocks noGrp="1"/>
          </p:cNvSpPr>
          <p:nvPr>
            <p:ph type="body" sz="half" idx="1"/>
          </p:nvPr>
        </p:nvSpPr>
        <p:spPr>
          <a:xfrm>
            <a:off x="4785359" y="1209039"/>
            <a:ext cx="6568441" cy="2766613"/>
          </a:xfrm>
        </p:spPr>
        <p:txBody>
          <a:bodyPr/>
          <a:lstStyle/>
          <a:p>
            <a:pPr algn="just">
              <a:lnSpc>
                <a:spcPct val="150000"/>
              </a:lnSpc>
            </a:pPr>
            <a:r>
              <a:rPr lang="es-MX" dirty="0"/>
              <a:t>Categoría programática que permite organizar las asignaciones de recursos conforme a la clasificación por grupos y modalidades (programas federales, proyectos de inversión y actividades específicas).</a:t>
            </a:r>
          </a:p>
        </p:txBody>
      </p:sp>
      <p:sp>
        <p:nvSpPr>
          <p:cNvPr id="4" name="Marcador de número de diapositiva 3">
            <a:extLst>
              <a:ext uri="{FF2B5EF4-FFF2-40B4-BE49-F238E27FC236}">
                <a16:creationId xmlns:a16="http://schemas.microsoft.com/office/drawing/2014/main" id="{AB9B49B6-0C34-43A2-BA9E-78E6D3E93845}"/>
              </a:ext>
            </a:extLst>
          </p:cNvPr>
          <p:cNvSpPr>
            <a:spLocks noGrp="1"/>
          </p:cNvSpPr>
          <p:nvPr>
            <p:ph type="sldNum" sz="quarter" idx="2"/>
          </p:nvPr>
        </p:nvSpPr>
        <p:spPr/>
        <p:txBody>
          <a:bodyPr/>
          <a:lstStyle/>
          <a:p>
            <a:fld id="{86CB4B4D-7CA3-9044-876B-883B54F8677D}" type="slidenum">
              <a:rPr lang="es-MX" smtClean="0"/>
              <a:t>30</a:t>
            </a:fld>
            <a:endParaRPr lang="es-MX"/>
          </a:p>
        </p:txBody>
      </p:sp>
    </p:spTree>
    <p:extLst>
      <p:ext uri="{BB962C8B-B14F-4D97-AF65-F5344CB8AC3E}">
        <p14:creationId xmlns:p14="http://schemas.microsoft.com/office/powerpoint/2010/main" val="24928884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A880B-BC03-4E79-986A-4D9058FF320F}"/>
              </a:ext>
            </a:extLst>
          </p:cNvPr>
          <p:cNvSpPr>
            <a:spLocks noGrp="1"/>
          </p:cNvSpPr>
          <p:nvPr>
            <p:ph type="title"/>
          </p:nvPr>
        </p:nvSpPr>
        <p:spPr/>
        <p:txBody>
          <a:bodyPr/>
          <a:lstStyle/>
          <a:p>
            <a:pPr algn="ctr"/>
            <a:r>
              <a:rPr lang="es-MX" dirty="0"/>
              <a:t>Propósito</a:t>
            </a:r>
          </a:p>
        </p:txBody>
      </p:sp>
      <p:sp>
        <p:nvSpPr>
          <p:cNvPr id="3" name="Marcador de texto 2">
            <a:extLst>
              <a:ext uri="{FF2B5EF4-FFF2-40B4-BE49-F238E27FC236}">
                <a16:creationId xmlns:a16="http://schemas.microsoft.com/office/drawing/2014/main" id="{4EA17FCF-7C80-47BB-8F4E-04FDD0AA82B3}"/>
              </a:ext>
            </a:extLst>
          </p:cNvPr>
          <p:cNvSpPr>
            <a:spLocks noGrp="1"/>
          </p:cNvSpPr>
          <p:nvPr>
            <p:ph type="body" sz="half" idx="1"/>
          </p:nvPr>
        </p:nvSpPr>
        <p:spPr>
          <a:xfrm>
            <a:off x="4785359" y="1209040"/>
            <a:ext cx="6568441" cy="3288010"/>
          </a:xfrm>
        </p:spPr>
        <p:txBody>
          <a:bodyPr/>
          <a:lstStyle/>
          <a:p>
            <a:pPr algn="just">
              <a:lnSpc>
                <a:spcPct val="200000"/>
              </a:lnSpc>
            </a:pPr>
            <a:r>
              <a:rPr lang="es-MX" dirty="0"/>
              <a:t>Resultado directo a ser logrado en la población objetivo como consecuencia de la utilización de los componentes (bienes y servicios públicos) producidos o entregados por el programa.</a:t>
            </a:r>
          </a:p>
        </p:txBody>
      </p:sp>
      <p:sp>
        <p:nvSpPr>
          <p:cNvPr id="4" name="Marcador de número de diapositiva 3">
            <a:extLst>
              <a:ext uri="{FF2B5EF4-FFF2-40B4-BE49-F238E27FC236}">
                <a16:creationId xmlns:a16="http://schemas.microsoft.com/office/drawing/2014/main" id="{96324594-E304-47E4-992A-4514341AE3FD}"/>
              </a:ext>
            </a:extLst>
          </p:cNvPr>
          <p:cNvSpPr>
            <a:spLocks noGrp="1"/>
          </p:cNvSpPr>
          <p:nvPr>
            <p:ph type="sldNum" sz="quarter" idx="2"/>
          </p:nvPr>
        </p:nvSpPr>
        <p:spPr/>
        <p:txBody>
          <a:bodyPr/>
          <a:lstStyle/>
          <a:p>
            <a:fld id="{86CB4B4D-7CA3-9044-876B-883B54F8677D}" type="slidenum">
              <a:rPr lang="es-MX" smtClean="0"/>
              <a:t>31</a:t>
            </a:fld>
            <a:endParaRPr lang="es-MX"/>
          </a:p>
        </p:txBody>
      </p:sp>
    </p:spTree>
    <p:extLst>
      <p:ext uri="{BB962C8B-B14F-4D97-AF65-F5344CB8AC3E}">
        <p14:creationId xmlns:p14="http://schemas.microsoft.com/office/powerpoint/2010/main" val="260082156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F8F61-F24F-4387-B94F-0340652A4BED}"/>
              </a:ext>
            </a:extLst>
          </p:cNvPr>
          <p:cNvSpPr>
            <a:spLocks noGrp="1"/>
          </p:cNvSpPr>
          <p:nvPr>
            <p:ph type="title"/>
          </p:nvPr>
        </p:nvSpPr>
        <p:spPr/>
        <p:txBody>
          <a:bodyPr/>
          <a:lstStyle/>
          <a:p>
            <a:pPr algn="ctr"/>
            <a:r>
              <a:rPr lang="es-MX" dirty="0"/>
              <a:t>Resultados</a:t>
            </a:r>
          </a:p>
        </p:txBody>
      </p:sp>
      <p:sp>
        <p:nvSpPr>
          <p:cNvPr id="3" name="Marcador de texto 2">
            <a:extLst>
              <a:ext uri="{FF2B5EF4-FFF2-40B4-BE49-F238E27FC236}">
                <a16:creationId xmlns:a16="http://schemas.microsoft.com/office/drawing/2014/main" id="{EBEF1ADC-7BF6-4D37-BE48-D5DF880D3692}"/>
              </a:ext>
            </a:extLst>
          </p:cNvPr>
          <p:cNvSpPr>
            <a:spLocks noGrp="1"/>
          </p:cNvSpPr>
          <p:nvPr>
            <p:ph type="body" sz="half" idx="1"/>
          </p:nvPr>
        </p:nvSpPr>
        <p:spPr>
          <a:xfrm>
            <a:off x="4785359" y="1209039"/>
            <a:ext cx="6568441" cy="1484465"/>
          </a:xfrm>
        </p:spPr>
        <p:txBody>
          <a:bodyPr/>
          <a:lstStyle/>
          <a:p>
            <a:pPr algn="just">
              <a:lnSpc>
                <a:spcPct val="150000"/>
              </a:lnSpc>
            </a:pPr>
            <a:r>
              <a:rPr lang="es-MX" dirty="0"/>
              <a:t>Producto o efecto (intencional o no, positivo y/o negativo) de una intervención.</a:t>
            </a:r>
          </a:p>
        </p:txBody>
      </p:sp>
      <p:sp>
        <p:nvSpPr>
          <p:cNvPr id="4" name="Marcador de número de diapositiva 3">
            <a:extLst>
              <a:ext uri="{FF2B5EF4-FFF2-40B4-BE49-F238E27FC236}">
                <a16:creationId xmlns:a16="http://schemas.microsoft.com/office/drawing/2014/main" id="{0F4B754C-2947-4018-8AAB-3CCCBCAE7474}"/>
              </a:ext>
            </a:extLst>
          </p:cNvPr>
          <p:cNvSpPr>
            <a:spLocks noGrp="1"/>
          </p:cNvSpPr>
          <p:nvPr>
            <p:ph type="sldNum" sz="quarter" idx="2"/>
          </p:nvPr>
        </p:nvSpPr>
        <p:spPr/>
        <p:txBody>
          <a:bodyPr/>
          <a:lstStyle/>
          <a:p>
            <a:fld id="{86CB4B4D-7CA3-9044-876B-883B54F8677D}" type="slidenum">
              <a:rPr lang="es-MX" smtClean="0"/>
              <a:t>32</a:t>
            </a:fld>
            <a:endParaRPr lang="es-MX"/>
          </a:p>
        </p:txBody>
      </p:sp>
    </p:spTree>
    <p:extLst>
      <p:ext uri="{BB962C8B-B14F-4D97-AF65-F5344CB8AC3E}">
        <p14:creationId xmlns:p14="http://schemas.microsoft.com/office/powerpoint/2010/main" val="2491115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89BAC-8F34-44F2-A0A4-60EB558607B3}"/>
              </a:ext>
            </a:extLst>
          </p:cNvPr>
          <p:cNvSpPr>
            <a:spLocks noGrp="1"/>
          </p:cNvSpPr>
          <p:nvPr>
            <p:ph type="title"/>
          </p:nvPr>
        </p:nvSpPr>
        <p:spPr>
          <a:xfrm>
            <a:off x="274317" y="578800"/>
            <a:ext cx="4036424" cy="1617747"/>
          </a:xfrm>
        </p:spPr>
        <p:txBody>
          <a:bodyPr>
            <a:normAutofit fontScale="90000"/>
          </a:bodyPr>
          <a:lstStyle/>
          <a:p>
            <a:pPr algn="ctr"/>
            <a:r>
              <a:rPr lang="es-MX" dirty="0"/>
              <a:t>Sistema de Evaluación de Desempeño (SED)</a:t>
            </a:r>
          </a:p>
        </p:txBody>
      </p:sp>
      <p:sp>
        <p:nvSpPr>
          <p:cNvPr id="3" name="Marcador de texto 2">
            <a:extLst>
              <a:ext uri="{FF2B5EF4-FFF2-40B4-BE49-F238E27FC236}">
                <a16:creationId xmlns:a16="http://schemas.microsoft.com/office/drawing/2014/main" id="{95BCAB5F-9684-43D4-8CBE-9D102ED8D260}"/>
              </a:ext>
            </a:extLst>
          </p:cNvPr>
          <p:cNvSpPr>
            <a:spLocks noGrp="1"/>
          </p:cNvSpPr>
          <p:nvPr>
            <p:ph type="body" sz="half" idx="1"/>
          </p:nvPr>
        </p:nvSpPr>
        <p:spPr/>
        <p:txBody>
          <a:bodyPr/>
          <a:lstStyle/>
          <a:p>
            <a:pPr algn="just">
              <a:lnSpc>
                <a:spcPct val="150000"/>
              </a:lnSpc>
            </a:pPr>
            <a:r>
              <a:rPr lang="es-MX" dirty="0"/>
              <a:t>Es el conjunto de elementos metodológicos que permiten realizar una valoración objetiva del desempeño de los programas, bajo los principios de verificación del grado de cumplimiento de metas y objetivos. Con base en indicadores estratégicos  y de gestión que permitan conocer el impacto social de los programas y de los proyectos.</a:t>
            </a:r>
          </a:p>
        </p:txBody>
      </p:sp>
      <p:sp>
        <p:nvSpPr>
          <p:cNvPr id="4" name="Marcador de número de diapositiva 3">
            <a:extLst>
              <a:ext uri="{FF2B5EF4-FFF2-40B4-BE49-F238E27FC236}">
                <a16:creationId xmlns:a16="http://schemas.microsoft.com/office/drawing/2014/main" id="{DB23686C-060E-414F-B172-6BC9AA707865}"/>
              </a:ext>
            </a:extLst>
          </p:cNvPr>
          <p:cNvSpPr>
            <a:spLocks noGrp="1"/>
          </p:cNvSpPr>
          <p:nvPr>
            <p:ph type="sldNum" sz="quarter" idx="2"/>
          </p:nvPr>
        </p:nvSpPr>
        <p:spPr/>
        <p:txBody>
          <a:bodyPr/>
          <a:lstStyle/>
          <a:p>
            <a:fld id="{86CB4B4D-7CA3-9044-876B-883B54F8677D}" type="slidenum">
              <a:rPr lang="es-MX" smtClean="0"/>
              <a:t>33</a:t>
            </a:fld>
            <a:endParaRPr lang="es-MX"/>
          </a:p>
        </p:txBody>
      </p:sp>
    </p:spTree>
    <p:extLst>
      <p:ext uri="{BB962C8B-B14F-4D97-AF65-F5344CB8AC3E}">
        <p14:creationId xmlns:p14="http://schemas.microsoft.com/office/powerpoint/2010/main" val="2719003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1B532-B98C-43D7-BCC1-287D27ED817D}"/>
              </a:ext>
            </a:extLst>
          </p:cNvPr>
          <p:cNvSpPr>
            <a:spLocks noGrp="1"/>
          </p:cNvSpPr>
          <p:nvPr>
            <p:ph type="title"/>
          </p:nvPr>
        </p:nvSpPr>
        <p:spPr/>
        <p:txBody>
          <a:bodyPr/>
          <a:lstStyle/>
          <a:p>
            <a:pPr algn="ctr"/>
            <a:r>
              <a:rPr lang="es-MX" dirty="0"/>
              <a:t>Valoración </a:t>
            </a:r>
            <a:br>
              <a:rPr lang="es-MX" dirty="0"/>
            </a:br>
            <a:r>
              <a:rPr lang="es-MX" dirty="0"/>
              <a:t>objetiva</a:t>
            </a:r>
          </a:p>
        </p:txBody>
      </p:sp>
      <p:sp>
        <p:nvSpPr>
          <p:cNvPr id="3" name="Marcador de texto 2">
            <a:extLst>
              <a:ext uri="{FF2B5EF4-FFF2-40B4-BE49-F238E27FC236}">
                <a16:creationId xmlns:a16="http://schemas.microsoft.com/office/drawing/2014/main" id="{C38CE41E-7AD3-40A9-B6CD-D42A58112AFE}"/>
              </a:ext>
            </a:extLst>
          </p:cNvPr>
          <p:cNvSpPr>
            <a:spLocks noGrp="1"/>
          </p:cNvSpPr>
          <p:nvPr>
            <p:ph type="body" sz="half" idx="1"/>
          </p:nvPr>
        </p:nvSpPr>
        <p:spPr>
          <a:xfrm>
            <a:off x="4785359" y="1209040"/>
            <a:ext cx="6568441" cy="4655048"/>
          </a:xfrm>
        </p:spPr>
        <p:txBody>
          <a:bodyPr/>
          <a:lstStyle/>
          <a:p>
            <a:pPr algn="just">
              <a:lnSpc>
                <a:spcPct val="150000"/>
              </a:lnSpc>
            </a:pPr>
            <a:r>
              <a:rPr lang="es-MX" dirty="0"/>
              <a:t>Es la verificación del cumplimiento de metas y objetivos, con base en indicadores estratégicos y de gestión para: conocer los resultados del ejercicio de los recursos y el impacto social de los programas; identificar la eficacia, eficiencia, economía y calidad del gasto; mejorar la calidad del gasto mediante una mayor productividad y eficiencia de los procesos gubernamentales.</a:t>
            </a:r>
          </a:p>
        </p:txBody>
      </p:sp>
      <p:sp>
        <p:nvSpPr>
          <p:cNvPr id="4" name="Marcador de número de diapositiva 3">
            <a:extLst>
              <a:ext uri="{FF2B5EF4-FFF2-40B4-BE49-F238E27FC236}">
                <a16:creationId xmlns:a16="http://schemas.microsoft.com/office/drawing/2014/main" id="{F90394DD-E64E-4B08-98F1-DEE877CE72C0}"/>
              </a:ext>
            </a:extLst>
          </p:cNvPr>
          <p:cNvSpPr>
            <a:spLocks noGrp="1"/>
          </p:cNvSpPr>
          <p:nvPr>
            <p:ph type="sldNum" sz="quarter" idx="2"/>
          </p:nvPr>
        </p:nvSpPr>
        <p:spPr/>
        <p:txBody>
          <a:bodyPr/>
          <a:lstStyle/>
          <a:p>
            <a:fld id="{86CB4B4D-7CA3-9044-876B-883B54F8677D}" type="slidenum">
              <a:rPr lang="es-MX" smtClean="0"/>
              <a:t>34</a:t>
            </a:fld>
            <a:endParaRPr lang="es-MX"/>
          </a:p>
        </p:txBody>
      </p:sp>
    </p:spTree>
    <p:extLst>
      <p:ext uri="{BB962C8B-B14F-4D97-AF65-F5344CB8AC3E}">
        <p14:creationId xmlns:p14="http://schemas.microsoft.com/office/powerpoint/2010/main" val="33520701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D94F01A-C881-4B52-877A-21D9F3ECC3FD}"/>
              </a:ext>
            </a:extLst>
          </p:cNvPr>
          <p:cNvSpPr>
            <a:spLocks noGrp="1"/>
          </p:cNvSpPr>
          <p:nvPr>
            <p:ph type="title"/>
          </p:nvPr>
        </p:nvSpPr>
        <p:spPr>
          <a:xfrm>
            <a:off x="835025" y="1941153"/>
            <a:ext cx="10521950" cy="1124776"/>
          </a:xfrm>
        </p:spPr>
        <p:txBody>
          <a:bodyPr/>
          <a:lstStyle/>
          <a:p>
            <a:r>
              <a:rPr lang="es-MX" dirty="0">
                <a:solidFill>
                  <a:srgbClr val="002060"/>
                </a:solidFill>
              </a:rPr>
              <a:t>Generalidades sobre indicadores</a:t>
            </a:r>
          </a:p>
        </p:txBody>
      </p:sp>
      <p:sp>
        <p:nvSpPr>
          <p:cNvPr id="4" name="Marcador de número de diapositiva 3">
            <a:extLst>
              <a:ext uri="{FF2B5EF4-FFF2-40B4-BE49-F238E27FC236}">
                <a16:creationId xmlns:a16="http://schemas.microsoft.com/office/drawing/2014/main" id="{6E9A26E8-97F4-424E-AAC3-78C331E4BB35}"/>
              </a:ext>
            </a:extLst>
          </p:cNvPr>
          <p:cNvSpPr>
            <a:spLocks noGrp="1"/>
          </p:cNvSpPr>
          <p:nvPr>
            <p:ph type="sldNum" sz="quarter" idx="2"/>
          </p:nvPr>
        </p:nvSpPr>
        <p:spPr/>
        <p:txBody>
          <a:bodyPr/>
          <a:lstStyle/>
          <a:p>
            <a:fld id="{86CB4B4D-7CA3-9044-876B-883B54F8677D}" type="slidenum">
              <a:rPr lang="es-MX" smtClean="0"/>
              <a:t>35</a:t>
            </a:fld>
            <a:endParaRPr lang="es-MX"/>
          </a:p>
        </p:txBody>
      </p:sp>
      <p:sp>
        <p:nvSpPr>
          <p:cNvPr id="6" name="Marcador de texto 2">
            <a:extLst>
              <a:ext uri="{FF2B5EF4-FFF2-40B4-BE49-F238E27FC236}">
                <a16:creationId xmlns:a16="http://schemas.microsoft.com/office/drawing/2014/main" id="{0AE6E0F4-1B06-429D-A6E5-449B458D8B66}"/>
              </a:ext>
            </a:extLst>
          </p:cNvPr>
          <p:cNvSpPr>
            <a:spLocks noGrp="1"/>
          </p:cNvSpPr>
          <p:nvPr>
            <p:ph type="body" sz="half" idx="1"/>
          </p:nvPr>
        </p:nvSpPr>
        <p:spPr>
          <a:xfrm>
            <a:off x="831850" y="3554730"/>
            <a:ext cx="10515600" cy="617220"/>
          </a:xfrm>
        </p:spPr>
        <p:txBody>
          <a:bodyPr/>
          <a:lstStyle/>
          <a:p>
            <a:pPr algn="ctr"/>
            <a:r>
              <a:rPr lang="es-MX" dirty="0">
                <a:solidFill>
                  <a:srgbClr val="990033"/>
                </a:solidFill>
              </a:rPr>
              <a:t>¿Cómo se construye un indicador?</a:t>
            </a:r>
          </a:p>
        </p:txBody>
      </p:sp>
    </p:spTree>
    <p:extLst>
      <p:ext uri="{BB962C8B-B14F-4D97-AF65-F5344CB8AC3E}">
        <p14:creationId xmlns:p14="http://schemas.microsoft.com/office/powerpoint/2010/main" val="20981611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7E3F3-D0E6-4931-B3AF-77D60F87BBA0}"/>
              </a:ext>
            </a:extLst>
          </p:cNvPr>
          <p:cNvSpPr>
            <a:spLocks noGrp="1"/>
          </p:cNvSpPr>
          <p:nvPr>
            <p:ph type="title"/>
          </p:nvPr>
        </p:nvSpPr>
        <p:spPr/>
        <p:txBody>
          <a:bodyPr/>
          <a:lstStyle/>
          <a:p>
            <a:r>
              <a:rPr lang="es-MX" dirty="0"/>
              <a:t>Actividad</a:t>
            </a:r>
          </a:p>
        </p:txBody>
      </p:sp>
      <p:sp>
        <p:nvSpPr>
          <p:cNvPr id="4" name="Marcador de número de diapositiva 3">
            <a:extLst>
              <a:ext uri="{FF2B5EF4-FFF2-40B4-BE49-F238E27FC236}">
                <a16:creationId xmlns:a16="http://schemas.microsoft.com/office/drawing/2014/main" id="{615F087D-2611-40D1-B753-40EF3BFB1A02}"/>
              </a:ext>
            </a:extLst>
          </p:cNvPr>
          <p:cNvSpPr>
            <a:spLocks noGrp="1"/>
          </p:cNvSpPr>
          <p:nvPr>
            <p:ph type="sldNum" sz="quarter" idx="2"/>
          </p:nvPr>
        </p:nvSpPr>
        <p:spPr/>
        <p:txBody>
          <a:bodyPr/>
          <a:lstStyle/>
          <a:p>
            <a:fld id="{86CB4B4D-7CA3-9044-876B-883B54F8677D}" type="slidenum">
              <a:rPr lang="es-MX" smtClean="0"/>
              <a:t>36</a:t>
            </a:fld>
            <a:endParaRPr lang="es-MX"/>
          </a:p>
        </p:txBody>
      </p:sp>
      <p:sp>
        <p:nvSpPr>
          <p:cNvPr id="5" name="Rectángulo 4">
            <a:extLst>
              <a:ext uri="{FF2B5EF4-FFF2-40B4-BE49-F238E27FC236}">
                <a16:creationId xmlns:a16="http://schemas.microsoft.com/office/drawing/2014/main" id="{A1D1962D-BB3B-4D07-93C7-A39ABABD866C}"/>
              </a:ext>
            </a:extLst>
          </p:cNvPr>
          <p:cNvSpPr/>
          <p:nvPr/>
        </p:nvSpPr>
        <p:spPr>
          <a:xfrm>
            <a:off x="3181580" y="3244334"/>
            <a:ext cx="5828840" cy="369332"/>
          </a:xfrm>
          <a:prstGeom prst="rect">
            <a:avLst/>
          </a:prstGeom>
        </p:spPr>
        <p:txBody>
          <a:bodyPr wrap="none">
            <a:spAutoFit/>
          </a:bodyPr>
          <a:lstStyle/>
          <a:p>
            <a:r>
              <a:rPr lang="es-MX" dirty="0">
                <a:hlinkClick r:id="rId2"/>
              </a:rPr>
              <a:t>QUÉ SON LOS INDICADORES DE DESEMPEÑO </a:t>
            </a:r>
            <a:r>
              <a:rPr lang="es-MX" dirty="0" err="1">
                <a:hlinkClick r:id="rId2"/>
              </a:rPr>
              <a:t>KPIs</a:t>
            </a:r>
            <a:r>
              <a:rPr lang="es-MX" dirty="0">
                <a:hlinkClick r:id="rId2"/>
              </a:rPr>
              <a:t> - YouTube</a:t>
            </a:r>
            <a:endParaRPr lang="es-MX" dirty="0"/>
          </a:p>
        </p:txBody>
      </p:sp>
    </p:spTree>
    <p:extLst>
      <p:ext uri="{BB962C8B-B14F-4D97-AF65-F5344CB8AC3E}">
        <p14:creationId xmlns:p14="http://schemas.microsoft.com/office/powerpoint/2010/main" val="345523217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DC33F3E-E46B-4CE2-9A5E-D2FAB0144D33}"/>
              </a:ext>
            </a:extLst>
          </p:cNvPr>
          <p:cNvSpPr>
            <a:spLocks noGrp="1"/>
          </p:cNvSpPr>
          <p:nvPr>
            <p:ph type="title"/>
          </p:nvPr>
        </p:nvSpPr>
        <p:spPr/>
        <p:txBody>
          <a:bodyPr>
            <a:normAutofit fontScale="90000"/>
          </a:bodyPr>
          <a:lstStyle/>
          <a:p>
            <a:pPr algn="ctr"/>
            <a:r>
              <a:rPr lang="es-MX" dirty="0">
                <a:solidFill>
                  <a:srgbClr val="C00000"/>
                </a:solidFill>
              </a:rPr>
              <a:t>Definición de indicador de desempeño</a:t>
            </a:r>
          </a:p>
        </p:txBody>
      </p:sp>
      <p:sp>
        <p:nvSpPr>
          <p:cNvPr id="7" name="Marcador de texto 6">
            <a:extLst>
              <a:ext uri="{FF2B5EF4-FFF2-40B4-BE49-F238E27FC236}">
                <a16:creationId xmlns:a16="http://schemas.microsoft.com/office/drawing/2014/main" id="{C4296729-5BB6-41BF-9D75-90A00BD46EEB}"/>
              </a:ext>
            </a:extLst>
          </p:cNvPr>
          <p:cNvSpPr>
            <a:spLocks noGrp="1"/>
          </p:cNvSpPr>
          <p:nvPr>
            <p:ph type="body" sz="half" idx="1"/>
          </p:nvPr>
        </p:nvSpPr>
        <p:spPr>
          <a:xfrm>
            <a:off x="5029200" y="568858"/>
            <a:ext cx="6324600" cy="5608105"/>
          </a:xfrm>
        </p:spPr>
        <p:txBody>
          <a:bodyPr/>
          <a:lstStyle/>
          <a:p>
            <a:pPr algn="just"/>
            <a:r>
              <a:rPr lang="es-MX" dirty="0"/>
              <a:t>Un indicador de desempeño, es la expresión cuantitativa construida a partir de variables cuantitativas o cualitativas, que proporciona un medio sencillo y fiable para medir logros (cumplimiento de objetivos y metas establecidas), reflejar los cambios vinculados con las acciones del programa, monitorear y evaluar sus resultados.</a:t>
            </a:r>
          </a:p>
          <a:p>
            <a:pPr algn="just"/>
            <a:r>
              <a:rPr lang="es-MX" dirty="0"/>
              <a:t>El indicador se debe aplicar en la planeación y la programación, para utilizarse en el seguimiento y en la evaluación de los PP.</a:t>
            </a:r>
          </a:p>
          <a:p>
            <a:pPr algn="just"/>
            <a:r>
              <a:rPr lang="es-MX" dirty="0"/>
              <a:t>En tales términos, el </a:t>
            </a:r>
            <a:r>
              <a:rPr lang="es-MX" b="1" dirty="0"/>
              <a:t>indicador</a:t>
            </a:r>
            <a:r>
              <a:rPr lang="es-MX" dirty="0"/>
              <a:t> debe entenderse que </a:t>
            </a:r>
            <a:r>
              <a:rPr lang="es-MX" b="1" dirty="0"/>
              <a:t>siempre es de desempeño </a:t>
            </a:r>
            <a:r>
              <a:rPr lang="es-MX" dirty="0"/>
              <a:t>(cumplir con el cometido).</a:t>
            </a:r>
          </a:p>
        </p:txBody>
      </p:sp>
      <p:sp>
        <p:nvSpPr>
          <p:cNvPr id="4" name="Marcador de número de diapositiva 3">
            <a:extLst>
              <a:ext uri="{FF2B5EF4-FFF2-40B4-BE49-F238E27FC236}">
                <a16:creationId xmlns:a16="http://schemas.microsoft.com/office/drawing/2014/main" id="{43A310D4-7D8D-44DA-899A-63E8D118BD93}"/>
              </a:ext>
            </a:extLst>
          </p:cNvPr>
          <p:cNvSpPr>
            <a:spLocks noGrp="1"/>
          </p:cNvSpPr>
          <p:nvPr>
            <p:ph type="sldNum" sz="quarter" idx="2"/>
          </p:nvPr>
        </p:nvSpPr>
        <p:spPr/>
        <p:txBody>
          <a:bodyPr/>
          <a:lstStyle/>
          <a:p>
            <a:fld id="{86CB4B4D-7CA3-9044-876B-883B54F8677D}" type="slidenum">
              <a:rPr lang="es-MX" smtClean="0"/>
              <a:t>37</a:t>
            </a:fld>
            <a:endParaRPr lang="es-MX"/>
          </a:p>
        </p:txBody>
      </p:sp>
    </p:spTree>
    <p:extLst>
      <p:ext uri="{BB962C8B-B14F-4D97-AF65-F5344CB8AC3E}">
        <p14:creationId xmlns:p14="http://schemas.microsoft.com/office/powerpoint/2010/main" val="107366917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F0A0EF-8522-40A8-BA1B-CC7810E2F95D}"/>
              </a:ext>
            </a:extLst>
          </p:cNvPr>
          <p:cNvSpPr>
            <a:spLocks noGrp="1"/>
          </p:cNvSpPr>
          <p:nvPr>
            <p:ph type="sldNum" sz="quarter" idx="2"/>
          </p:nvPr>
        </p:nvSpPr>
        <p:spPr/>
        <p:txBody>
          <a:bodyPr/>
          <a:lstStyle/>
          <a:p>
            <a:fld id="{86CB4B4D-7CA3-9044-876B-883B54F8677D}" type="slidenum">
              <a:rPr lang="es-MX" smtClean="0"/>
              <a:t>38</a:t>
            </a:fld>
            <a:endParaRPr lang="es-MX"/>
          </a:p>
        </p:txBody>
      </p:sp>
      <p:sp>
        <p:nvSpPr>
          <p:cNvPr id="7" name="Rectángulo 6">
            <a:extLst>
              <a:ext uri="{FF2B5EF4-FFF2-40B4-BE49-F238E27FC236}">
                <a16:creationId xmlns:a16="http://schemas.microsoft.com/office/drawing/2014/main" id="{B8047DD6-B475-41AF-9E72-E06E13499FE5}"/>
              </a:ext>
            </a:extLst>
          </p:cNvPr>
          <p:cNvSpPr/>
          <p:nvPr/>
        </p:nvSpPr>
        <p:spPr>
          <a:xfrm>
            <a:off x="4439530" y="861544"/>
            <a:ext cx="3292889"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Indicador de desempeño</a:t>
            </a:r>
          </a:p>
        </p:txBody>
      </p:sp>
      <p:sp>
        <p:nvSpPr>
          <p:cNvPr id="9" name="Elipse 8">
            <a:extLst>
              <a:ext uri="{FF2B5EF4-FFF2-40B4-BE49-F238E27FC236}">
                <a16:creationId xmlns:a16="http://schemas.microsoft.com/office/drawing/2014/main" id="{ECADAD4B-75D7-43D7-92B5-B1C047E2F9C2}"/>
              </a:ext>
            </a:extLst>
          </p:cNvPr>
          <p:cNvSpPr/>
          <p:nvPr/>
        </p:nvSpPr>
        <p:spPr>
          <a:xfrm>
            <a:off x="377417" y="3367547"/>
            <a:ext cx="1588958" cy="822302"/>
          </a:xfrm>
          <a:prstGeom prst="ellips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Indicador de desempeño</a:t>
            </a:r>
          </a:p>
        </p:txBody>
      </p:sp>
      <p:sp>
        <p:nvSpPr>
          <p:cNvPr id="10" name="Es igual a 9">
            <a:extLst>
              <a:ext uri="{FF2B5EF4-FFF2-40B4-BE49-F238E27FC236}">
                <a16:creationId xmlns:a16="http://schemas.microsoft.com/office/drawing/2014/main" id="{2070F948-5BD1-4ED6-BC5D-8A253114818D}"/>
              </a:ext>
            </a:extLst>
          </p:cNvPr>
          <p:cNvSpPr/>
          <p:nvPr/>
        </p:nvSpPr>
        <p:spPr>
          <a:xfrm>
            <a:off x="1976373" y="3412522"/>
            <a:ext cx="424722" cy="665984"/>
          </a:xfrm>
          <a:prstGeom prst="mathEqual">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1" name="Elipse 10">
            <a:extLst>
              <a:ext uri="{FF2B5EF4-FFF2-40B4-BE49-F238E27FC236}">
                <a16:creationId xmlns:a16="http://schemas.microsoft.com/office/drawing/2014/main" id="{A30E5168-FD97-4B2E-AA0B-D00D687BD1B3}"/>
              </a:ext>
            </a:extLst>
          </p:cNvPr>
          <p:cNvSpPr/>
          <p:nvPr/>
        </p:nvSpPr>
        <p:spPr>
          <a:xfrm>
            <a:off x="2411093" y="3334363"/>
            <a:ext cx="1588958" cy="822302"/>
          </a:xfrm>
          <a:prstGeom prst="ellips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Planeación</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2" name="Signo más 11">
            <a:extLst>
              <a:ext uri="{FF2B5EF4-FFF2-40B4-BE49-F238E27FC236}">
                <a16:creationId xmlns:a16="http://schemas.microsoft.com/office/drawing/2014/main" id="{3264669C-5667-4E95-BDBF-C49A53749061}"/>
              </a:ext>
            </a:extLst>
          </p:cNvPr>
          <p:cNvSpPr/>
          <p:nvPr/>
        </p:nvSpPr>
        <p:spPr>
          <a:xfrm>
            <a:off x="4030049" y="3322060"/>
            <a:ext cx="769484" cy="744143"/>
          </a:xfrm>
          <a:prstGeom prst="mathPlus">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3" name="Elipse 12">
            <a:extLst>
              <a:ext uri="{FF2B5EF4-FFF2-40B4-BE49-F238E27FC236}">
                <a16:creationId xmlns:a16="http://schemas.microsoft.com/office/drawing/2014/main" id="{AF4646A8-39B6-4852-89A1-6276ED4E9E0C}"/>
              </a:ext>
            </a:extLst>
          </p:cNvPr>
          <p:cNvSpPr/>
          <p:nvPr/>
        </p:nvSpPr>
        <p:spPr>
          <a:xfrm>
            <a:off x="4787043" y="3315621"/>
            <a:ext cx="1813808" cy="822302"/>
          </a:xfrm>
          <a:prstGeom prst="ellips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Programación</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5" name="Elipse 14">
            <a:extLst>
              <a:ext uri="{FF2B5EF4-FFF2-40B4-BE49-F238E27FC236}">
                <a16:creationId xmlns:a16="http://schemas.microsoft.com/office/drawing/2014/main" id="{DF174AAD-F3DA-4B74-AE31-C9D151E44CF3}"/>
              </a:ext>
            </a:extLst>
          </p:cNvPr>
          <p:cNvSpPr/>
          <p:nvPr/>
        </p:nvSpPr>
        <p:spPr>
          <a:xfrm>
            <a:off x="7357845" y="3324724"/>
            <a:ext cx="1813808" cy="822302"/>
          </a:xfrm>
          <a:prstGeom prst="ellips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Seguimiento</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7" name="Signo más 16">
            <a:extLst>
              <a:ext uri="{FF2B5EF4-FFF2-40B4-BE49-F238E27FC236}">
                <a16:creationId xmlns:a16="http://schemas.microsoft.com/office/drawing/2014/main" id="{FEA2E5FA-8C7A-4749-B08B-7EFDFE2E0FB7}"/>
              </a:ext>
            </a:extLst>
          </p:cNvPr>
          <p:cNvSpPr/>
          <p:nvPr/>
        </p:nvSpPr>
        <p:spPr>
          <a:xfrm>
            <a:off x="6588361" y="3373442"/>
            <a:ext cx="769484" cy="744143"/>
          </a:xfrm>
          <a:prstGeom prst="mathPlus">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8" name="Signo más 17">
            <a:extLst>
              <a:ext uri="{FF2B5EF4-FFF2-40B4-BE49-F238E27FC236}">
                <a16:creationId xmlns:a16="http://schemas.microsoft.com/office/drawing/2014/main" id="{25E4F2CB-3B57-49B6-BF7A-80ADD2A71277}"/>
              </a:ext>
            </a:extLst>
          </p:cNvPr>
          <p:cNvSpPr/>
          <p:nvPr/>
        </p:nvSpPr>
        <p:spPr>
          <a:xfrm>
            <a:off x="9189161" y="3373442"/>
            <a:ext cx="769484" cy="744143"/>
          </a:xfrm>
          <a:prstGeom prst="mathPlus">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9" name="Elipse 18">
            <a:extLst>
              <a:ext uri="{FF2B5EF4-FFF2-40B4-BE49-F238E27FC236}">
                <a16:creationId xmlns:a16="http://schemas.microsoft.com/office/drawing/2014/main" id="{F52D6AA1-D3EA-463C-BBFC-49ACB53D9B7B}"/>
              </a:ext>
            </a:extLst>
          </p:cNvPr>
          <p:cNvSpPr/>
          <p:nvPr/>
        </p:nvSpPr>
        <p:spPr>
          <a:xfrm>
            <a:off x="9976153" y="3322060"/>
            <a:ext cx="1813808" cy="822302"/>
          </a:xfrm>
          <a:prstGeom prst="ellips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Evaluación</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2" name="Rectángulo 1">
            <a:extLst>
              <a:ext uri="{FF2B5EF4-FFF2-40B4-BE49-F238E27FC236}">
                <a16:creationId xmlns:a16="http://schemas.microsoft.com/office/drawing/2014/main" id="{16CE6FE5-AB04-4D9D-814A-666BDBB48E7F}"/>
              </a:ext>
            </a:extLst>
          </p:cNvPr>
          <p:cNvSpPr/>
          <p:nvPr/>
        </p:nvSpPr>
        <p:spPr>
          <a:xfrm>
            <a:off x="5314922" y="1744822"/>
            <a:ext cx="1285929"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SED</a:t>
            </a:r>
          </a:p>
        </p:txBody>
      </p:sp>
    </p:spTree>
    <p:extLst>
      <p:ext uri="{BB962C8B-B14F-4D97-AF65-F5344CB8AC3E}">
        <p14:creationId xmlns:p14="http://schemas.microsoft.com/office/powerpoint/2010/main" val="65144772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A92CC-7BBC-4C2A-BECA-3D5E92F111FE}"/>
              </a:ext>
            </a:extLst>
          </p:cNvPr>
          <p:cNvSpPr>
            <a:spLocks noGrp="1"/>
          </p:cNvSpPr>
          <p:nvPr>
            <p:ph type="title"/>
          </p:nvPr>
        </p:nvSpPr>
        <p:spPr>
          <a:xfrm>
            <a:off x="831850" y="784706"/>
            <a:ext cx="10521950" cy="789261"/>
          </a:xfrm>
        </p:spPr>
        <p:txBody>
          <a:bodyPr/>
          <a:lstStyle/>
          <a:p>
            <a:r>
              <a:rPr lang="es-MX" dirty="0">
                <a:solidFill>
                  <a:srgbClr val="002060"/>
                </a:solidFill>
              </a:rPr>
              <a:t>Tipos de indicadores de la MIR</a:t>
            </a:r>
          </a:p>
        </p:txBody>
      </p:sp>
      <p:sp>
        <p:nvSpPr>
          <p:cNvPr id="4" name="Marcador de número de diapositiva 3">
            <a:extLst>
              <a:ext uri="{FF2B5EF4-FFF2-40B4-BE49-F238E27FC236}">
                <a16:creationId xmlns:a16="http://schemas.microsoft.com/office/drawing/2014/main" id="{BA9E6CCE-B65A-4608-98EA-5865746B855C}"/>
              </a:ext>
            </a:extLst>
          </p:cNvPr>
          <p:cNvSpPr>
            <a:spLocks noGrp="1"/>
          </p:cNvSpPr>
          <p:nvPr>
            <p:ph type="sldNum" sz="quarter" idx="2"/>
          </p:nvPr>
        </p:nvSpPr>
        <p:spPr/>
        <p:txBody>
          <a:bodyPr/>
          <a:lstStyle/>
          <a:p>
            <a:fld id="{86CB4B4D-7CA3-9044-876B-883B54F8677D}" type="slidenum">
              <a:rPr lang="es-MX" smtClean="0"/>
              <a:t>39</a:t>
            </a:fld>
            <a:endParaRPr lang="es-MX"/>
          </a:p>
        </p:txBody>
      </p:sp>
      <p:sp>
        <p:nvSpPr>
          <p:cNvPr id="5" name="Triángulo isósceles 4">
            <a:extLst>
              <a:ext uri="{FF2B5EF4-FFF2-40B4-BE49-F238E27FC236}">
                <a16:creationId xmlns:a16="http://schemas.microsoft.com/office/drawing/2014/main" id="{CE3C71DD-3B85-45B2-A9B0-5E06AAFDAECB}"/>
              </a:ext>
            </a:extLst>
          </p:cNvPr>
          <p:cNvSpPr/>
          <p:nvPr/>
        </p:nvSpPr>
        <p:spPr>
          <a:xfrm>
            <a:off x="329783" y="1798149"/>
            <a:ext cx="2773180" cy="448272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ángulo: esquinas redondeadas 5">
            <a:extLst>
              <a:ext uri="{FF2B5EF4-FFF2-40B4-BE49-F238E27FC236}">
                <a16:creationId xmlns:a16="http://schemas.microsoft.com/office/drawing/2014/main" id="{B67B3E75-4BA6-4CB9-9B3B-DC91D22A60BD}"/>
              </a:ext>
            </a:extLst>
          </p:cNvPr>
          <p:cNvSpPr/>
          <p:nvPr/>
        </p:nvSpPr>
        <p:spPr>
          <a:xfrm>
            <a:off x="1379094" y="2073538"/>
            <a:ext cx="1723869" cy="189023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Estratégico</a:t>
            </a: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ángulo: esquinas redondeadas 6">
            <a:extLst>
              <a:ext uri="{FF2B5EF4-FFF2-40B4-BE49-F238E27FC236}">
                <a16:creationId xmlns:a16="http://schemas.microsoft.com/office/drawing/2014/main" id="{361C10E2-F1F1-441A-9A4A-7DEE9B9D8F45}"/>
              </a:ext>
            </a:extLst>
          </p:cNvPr>
          <p:cNvSpPr/>
          <p:nvPr/>
        </p:nvSpPr>
        <p:spPr>
          <a:xfrm>
            <a:off x="3222885" y="2048174"/>
            <a:ext cx="8639332" cy="1940955"/>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Mide el grado de cumplimiento de los objetivos de las políticas públicas y de los PP.</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Contribuye a corregir o fortalecer las estrategias y la orientación de los recursos.</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Incluye a los indicadores de </a:t>
            </a:r>
            <a:r>
              <a:rPr kumimoji="0" lang="es-MX" sz="1800" b="1" i="0" u="none" strike="noStrike" cap="none" spc="0" normalizeH="0" baseline="0" dirty="0">
                <a:ln>
                  <a:noFill/>
                </a:ln>
                <a:solidFill>
                  <a:srgbClr val="000000"/>
                </a:solidFill>
                <a:effectLst/>
                <a:uFillTx/>
                <a:latin typeface="+mj-lt"/>
                <a:ea typeface="+mj-ea"/>
                <a:cs typeface="+mj-cs"/>
                <a:sym typeface="Calibri"/>
              </a:rPr>
              <a:t>Fin</a:t>
            </a:r>
            <a:r>
              <a:rPr kumimoji="0" lang="es-MX" sz="1800" b="0" i="0" u="none" strike="noStrike" cap="none" spc="0" normalizeH="0" baseline="0" dirty="0">
                <a:ln>
                  <a:noFill/>
                </a:ln>
                <a:solidFill>
                  <a:srgbClr val="000000"/>
                </a:solidFill>
                <a:effectLst/>
                <a:uFillTx/>
                <a:latin typeface="+mj-lt"/>
                <a:ea typeface="+mj-ea"/>
                <a:cs typeface="+mj-cs"/>
                <a:sym typeface="Calibri"/>
              </a:rPr>
              <a:t>, </a:t>
            </a:r>
            <a:r>
              <a:rPr kumimoji="0" lang="es-MX" sz="1800" b="1" i="0" u="none" strike="noStrike" cap="none" spc="0" normalizeH="0" baseline="0" dirty="0">
                <a:ln>
                  <a:noFill/>
                </a:ln>
                <a:solidFill>
                  <a:srgbClr val="000000"/>
                </a:solidFill>
                <a:effectLst/>
                <a:uFillTx/>
                <a:latin typeface="+mj-lt"/>
                <a:ea typeface="+mj-ea"/>
                <a:cs typeface="+mj-cs"/>
                <a:sym typeface="Calibri"/>
              </a:rPr>
              <a:t>Propósito</a:t>
            </a:r>
            <a:r>
              <a:rPr kumimoji="0" lang="es-MX" sz="1800" b="0" i="0" u="none" strike="noStrike" cap="none" spc="0" normalizeH="0" baseline="0" dirty="0">
                <a:ln>
                  <a:noFill/>
                </a:ln>
                <a:solidFill>
                  <a:srgbClr val="000000"/>
                </a:solidFill>
                <a:effectLst/>
                <a:uFillTx/>
                <a:latin typeface="+mj-lt"/>
                <a:ea typeface="+mj-ea"/>
                <a:cs typeface="+mj-cs"/>
                <a:sym typeface="Calibri"/>
              </a:rPr>
              <a:t> y aquellos de </a:t>
            </a:r>
            <a:r>
              <a:rPr kumimoji="0" lang="es-MX" sz="1800" b="1" i="0" u="none" strike="noStrike" cap="none" spc="0" normalizeH="0" baseline="0" dirty="0">
                <a:ln>
                  <a:noFill/>
                </a:ln>
                <a:solidFill>
                  <a:srgbClr val="000000"/>
                </a:solidFill>
                <a:effectLst/>
                <a:uFillTx/>
                <a:latin typeface="+mj-lt"/>
                <a:ea typeface="+mj-ea"/>
                <a:cs typeface="+mj-cs"/>
                <a:sym typeface="Calibri"/>
              </a:rPr>
              <a:t>Componentes</a:t>
            </a:r>
            <a:r>
              <a:rPr kumimoji="0" lang="es-MX" sz="1800" b="0" i="0" u="none" strike="noStrike" cap="none" spc="0" normalizeH="0" baseline="0" dirty="0">
                <a:ln>
                  <a:noFill/>
                </a:ln>
                <a:solidFill>
                  <a:srgbClr val="000000"/>
                </a:solidFill>
                <a:effectLst/>
                <a:uFillTx/>
                <a:latin typeface="+mj-lt"/>
                <a:ea typeface="+mj-ea"/>
                <a:cs typeface="+mj-cs"/>
                <a:sym typeface="Calibri"/>
              </a:rPr>
              <a:t> que consideran subsidios, bienes y/o servicios que impactan directamente a la población o área de enfoque.</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Impacta de manera directa en la población o área de enfoque.</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Rectángulo: esquinas redondeadas 7">
            <a:extLst>
              <a:ext uri="{FF2B5EF4-FFF2-40B4-BE49-F238E27FC236}">
                <a16:creationId xmlns:a16="http://schemas.microsoft.com/office/drawing/2014/main" id="{A41690E3-BBC6-48F7-91D5-ACE87B1BA85B}"/>
              </a:ext>
            </a:extLst>
          </p:cNvPr>
          <p:cNvSpPr/>
          <p:nvPr/>
        </p:nvSpPr>
        <p:spPr>
          <a:xfrm>
            <a:off x="1379094" y="4183060"/>
            <a:ext cx="1723869" cy="189023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Gestión</a:t>
            </a: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2200" b="0" i="0" u="none" strike="noStrike" cap="none" spc="0" normalizeH="0" baseline="0" dirty="0">
              <a:ln>
                <a:noFill/>
              </a:ln>
              <a:solidFill>
                <a:srgbClr val="000000"/>
              </a:solidFill>
              <a:effectLst/>
              <a:uFillTx/>
              <a:latin typeface="+mj-lt"/>
              <a:ea typeface="+mj-ea"/>
              <a:cs typeface="+mj-cs"/>
              <a:sym typeface="Calibri"/>
            </a:endParaRPr>
          </a:p>
        </p:txBody>
      </p:sp>
      <p:sp>
        <p:nvSpPr>
          <p:cNvPr id="9" name="Rectángulo: esquinas redondeadas 8">
            <a:extLst>
              <a:ext uri="{FF2B5EF4-FFF2-40B4-BE49-F238E27FC236}">
                <a16:creationId xmlns:a16="http://schemas.microsoft.com/office/drawing/2014/main" id="{6651EE31-FA46-4A63-A614-026D27342EE2}"/>
              </a:ext>
            </a:extLst>
          </p:cNvPr>
          <p:cNvSpPr/>
          <p:nvPr/>
        </p:nvSpPr>
        <p:spPr>
          <a:xfrm>
            <a:off x="3222885" y="4157701"/>
            <a:ext cx="8639332" cy="1940955"/>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just" defTabSz="914400" rtl="0" fontAlgn="auto" latinLnBrk="0" hangingPunct="0">
              <a:lnSpc>
                <a:spcPct val="100000"/>
              </a:lnSpc>
              <a:spcBef>
                <a:spcPts val="0"/>
              </a:spcBef>
              <a:spcAft>
                <a:spcPts val="0"/>
              </a:spcAft>
              <a:buClrTx/>
              <a:buSzTx/>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Mide el avance y logro en procesos y actividades, es decir, sobre la forma en que los bienes y/o servicios públicos son generados y entregados.</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Incluye los indicadores de </a:t>
            </a:r>
            <a:r>
              <a:rPr lang="es-MX" b="1" dirty="0"/>
              <a:t>Actividades</a:t>
            </a:r>
            <a:r>
              <a:rPr lang="es-MX" dirty="0"/>
              <a:t> y aquéllos de </a:t>
            </a:r>
            <a:r>
              <a:rPr lang="es-MX" b="1" dirty="0"/>
              <a:t>Componentes </a:t>
            </a:r>
            <a:r>
              <a:rPr lang="es-MX" dirty="0"/>
              <a:t>que entregan bienes y/o servicios para ser utilizados por otras instancias.</a:t>
            </a:r>
          </a:p>
          <a:p>
            <a:pPr marR="0" algn="just" defTabSz="914400" rtl="0" fontAlgn="auto" latinLnBrk="0" hangingPunct="0">
              <a:lnSpc>
                <a:spcPct val="100000"/>
              </a:lnSpc>
              <a:spcBef>
                <a:spcPts val="0"/>
              </a:spcBef>
              <a:spcAft>
                <a:spcPts val="0"/>
              </a:spcAft>
              <a:buClrTx/>
              <a:buSzTx/>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8896457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BC4D694-201E-4F4A-9D3B-139B179947B6}"/>
              </a:ext>
            </a:extLst>
          </p:cNvPr>
          <p:cNvSpPr>
            <a:spLocks noGrp="1"/>
          </p:cNvSpPr>
          <p:nvPr>
            <p:ph type="title"/>
          </p:nvPr>
        </p:nvSpPr>
        <p:spPr/>
        <p:txBody>
          <a:bodyPr/>
          <a:lstStyle/>
          <a:p>
            <a:r>
              <a:rPr lang="es-MX" dirty="0"/>
              <a:t>Medimos para</a:t>
            </a:r>
          </a:p>
        </p:txBody>
      </p:sp>
      <p:sp>
        <p:nvSpPr>
          <p:cNvPr id="10" name="Marcador de texto 9">
            <a:extLst>
              <a:ext uri="{FF2B5EF4-FFF2-40B4-BE49-F238E27FC236}">
                <a16:creationId xmlns:a16="http://schemas.microsoft.com/office/drawing/2014/main" id="{956A5F17-5A66-4C04-A86B-24EBB9ADCAE8}"/>
              </a:ext>
            </a:extLst>
          </p:cNvPr>
          <p:cNvSpPr>
            <a:spLocks noGrp="1"/>
          </p:cNvSpPr>
          <p:nvPr>
            <p:ph type="body" sz="half" idx="1"/>
          </p:nvPr>
        </p:nvSpPr>
        <p:spPr>
          <a:xfrm>
            <a:off x="5029200" y="662940"/>
            <a:ext cx="6324600" cy="5514023"/>
          </a:xfrm>
        </p:spPr>
        <p:txBody>
          <a:bodyPr/>
          <a:lstStyle/>
          <a:p>
            <a:pPr algn="just">
              <a:lnSpc>
                <a:spcPct val="150000"/>
              </a:lnSpc>
            </a:pPr>
            <a:r>
              <a:rPr lang="es-MX" b="1" dirty="0"/>
              <a:t>I.P. </a:t>
            </a:r>
            <a:r>
              <a:rPr lang="es-MX" dirty="0"/>
              <a:t>: Para mantener un </a:t>
            </a:r>
            <a:r>
              <a:rPr lang="es-MX" b="1" dirty="0"/>
              <a:t>mejoramiento continuo de los procesos </a:t>
            </a:r>
            <a:r>
              <a:rPr lang="es-MX" dirty="0"/>
              <a:t>que permita un lugar competitivo, de prestigio y aumentar la satisfacción de los usuarios.</a:t>
            </a:r>
          </a:p>
          <a:p>
            <a:pPr algn="just">
              <a:lnSpc>
                <a:spcPct val="150000"/>
              </a:lnSpc>
            </a:pPr>
            <a:r>
              <a:rPr lang="es-MX" b="1" dirty="0"/>
              <a:t>Gobierno</a:t>
            </a:r>
            <a:r>
              <a:rPr lang="es-MX" dirty="0"/>
              <a:t>: …</a:t>
            </a:r>
          </a:p>
          <a:p>
            <a:pPr algn="just">
              <a:lnSpc>
                <a:spcPct val="150000"/>
              </a:lnSpc>
            </a:pPr>
            <a:endParaRPr lang="es-MX" dirty="0"/>
          </a:p>
        </p:txBody>
      </p:sp>
      <p:sp>
        <p:nvSpPr>
          <p:cNvPr id="4" name="Marcador de número de diapositiva 3">
            <a:extLst>
              <a:ext uri="{FF2B5EF4-FFF2-40B4-BE49-F238E27FC236}">
                <a16:creationId xmlns:a16="http://schemas.microsoft.com/office/drawing/2014/main" id="{BE1B2922-FC81-4A71-8741-1FF730CFE2F7}"/>
              </a:ext>
            </a:extLst>
          </p:cNvPr>
          <p:cNvSpPr>
            <a:spLocks noGrp="1"/>
          </p:cNvSpPr>
          <p:nvPr>
            <p:ph type="sldNum" sz="quarter" idx="2"/>
          </p:nvPr>
        </p:nvSpPr>
        <p:spPr/>
        <p:txBody>
          <a:bodyPr/>
          <a:lstStyle/>
          <a:p>
            <a:fld id="{86CB4B4D-7CA3-9044-876B-883B54F8677D}" type="slidenum">
              <a:rPr lang="es-MX" smtClean="0"/>
              <a:t>4</a:t>
            </a:fld>
            <a:endParaRPr lang="es-MX"/>
          </a:p>
        </p:txBody>
      </p:sp>
      <p:pic>
        <p:nvPicPr>
          <p:cNvPr id="8" name="Imagen 7">
            <a:extLst>
              <a:ext uri="{FF2B5EF4-FFF2-40B4-BE49-F238E27FC236}">
                <a16:creationId xmlns:a16="http://schemas.microsoft.com/office/drawing/2014/main" id="{38F3E04B-B90D-4D6E-AFBD-48C716EEF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 y="2294572"/>
            <a:ext cx="4514850" cy="3800475"/>
          </a:xfrm>
          <a:prstGeom prst="rect">
            <a:avLst/>
          </a:prstGeom>
        </p:spPr>
      </p:pic>
      <p:pic>
        <p:nvPicPr>
          <p:cNvPr id="12" name="Imagen 11">
            <a:extLst>
              <a:ext uri="{FF2B5EF4-FFF2-40B4-BE49-F238E27FC236}">
                <a16:creationId xmlns:a16="http://schemas.microsoft.com/office/drawing/2014/main" id="{5C37780E-4548-46FF-8714-8874417BD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66" y="3057525"/>
            <a:ext cx="3185134" cy="2943225"/>
          </a:xfrm>
          <a:prstGeom prst="rect">
            <a:avLst/>
          </a:prstGeom>
        </p:spPr>
      </p:pic>
      <p:cxnSp>
        <p:nvCxnSpPr>
          <p:cNvPr id="14" name="Conector recto de flecha 13">
            <a:extLst>
              <a:ext uri="{FF2B5EF4-FFF2-40B4-BE49-F238E27FC236}">
                <a16:creationId xmlns:a16="http://schemas.microsoft.com/office/drawing/2014/main" id="{60FAF111-374A-4DCB-BDCD-4DA1927AB020}"/>
              </a:ext>
            </a:extLst>
          </p:cNvPr>
          <p:cNvCxnSpPr/>
          <p:nvPr/>
        </p:nvCxnSpPr>
        <p:spPr>
          <a:xfrm>
            <a:off x="4541521" y="4529137"/>
            <a:ext cx="323087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52855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7696B08-CC13-46E6-AE79-BD5285437B48}"/>
              </a:ext>
            </a:extLst>
          </p:cNvPr>
          <p:cNvSpPr>
            <a:spLocks noGrp="1"/>
          </p:cNvSpPr>
          <p:nvPr>
            <p:ph type="sldNum" sz="quarter" idx="2"/>
          </p:nvPr>
        </p:nvSpPr>
        <p:spPr/>
        <p:txBody>
          <a:bodyPr/>
          <a:lstStyle/>
          <a:p>
            <a:fld id="{86CB4B4D-7CA3-9044-876B-883B54F8677D}" type="slidenum">
              <a:rPr lang="es-MX" smtClean="0"/>
              <a:t>40</a:t>
            </a:fld>
            <a:endParaRPr lang="es-MX"/>
          </a:p>
        </p:txBody>
      </p:sp>
      <p:graphicFrame>
        <p:nvGraphicFramePr>
          <p:cNvPr id="5" name="Tabla 5">
            <a:extLst>
              <a:ext uri="{FF2B5EF4-FFF2-40B4-BE49-F238E27FC236}">
                <a16:creationId xmlns:a16="http://schemas.microsoft.com/office/drawing/2014/main" id="{CE181DE5-197A-4F9B-A764-BEF59CC076E6}"/>
              </a:ext>
            </a:extLst>
          </p:cNvPr>
          <p:cNvGraphicFramePr>
            <a:graphicFrameLocks noGrp="1"/>
          </p:cNvGraphicFramePr>
          <p:nvPr>
            <p:extLst>
              <p:ext uri="{D42A27DB-BD31-4B8C-83A1-F6EECF244321}">
                <p14:modId xmlns:p14="http://schemas.microsoft.com/office/powerpoint/2010/main" val="145299528"/>
              </p:ext>
            </p:extLst>
          </p:nvPr>
        </p:nvGraphicFramePr>
        <p:xfrm>
          <a:off x="629588" y="719666"/>
          <a:ext cx="11032761" cy="3627120"/>
        </p:xfrm>
        <a:graphic>
          <a:graphicData uri="http://schemas.openxmlformats.org/drawingml/2006/table">
            <a:tbl>
              <a:tblPr firstRow="1" bandRow="1">
                <a:tableStyleId>{69012ECD-51FC-41F1-AA8D-1B2483CD663E}</a:tableStyleId>
              </a:tblPr>
              <a:tblGrid>
                <a:gridCol w="1765742">
                  <a:extLst>
                    <a:ext uri="{9D8B030D-6E8A-4147-A177-3AD203B41FA5}">
                      <a16:colId xmlns:a16="http://schemas.microsoft.com/office/drawing/2014/main" val="1121402364"/>
                    </a:ext>
                  </a:extLst>
                </a:gridCol>
                <a:gridCol w="2892287">
                  <a:extLst>
                    <a:ext uri="{9D8B030D-6E8A-4147-A177-3AD203B41FA5}">
                      <a16:colId xmlns:a16="http://schemas.microsoft.com/office/drawing/2014/main" val="553172717"/>
                    </a:ext>
                  </a:extLst>
                </a:gridCol>
                <a:gridCol w="6374732">
                  <a:extLst>
                    <a:ext uri="{9D8B030D-6E8A-4147-A177-3AD203B41FA5}">
                      <a16:colId xmlns:a16="http://schemas.microsoft.com/office/drawing/2014/main" val="307937337"/>
                    </a:ext>
                  </a:extLst>
                </a:gridCol>
              </a:tblGrid>
              <a:tr h="370840">
                <a:tc>
                  <a:txBody>
                    <a:bodyPr/>
                    <a:lstStyle/>
                    <a:p>
                      <a:pPr algn="ctr"/>
                      <a:r>
                        <a:rPr lang="es-MX" sz="2000" dirty="0">
                          <a:solidFill>
                            <a:schemeClr val="bg1"/>
                          </a:solidFill>
                        </a:rPr>
                        <a:t>Tipos de indicadores</a:t>
                      </a:r>
                    </a:p>
                  </a:txBody>
                  <a:tcPr/>
                </a:tc>
                <a:tc>
                  <a:txBody>
                    <a:bodyPr/>
                    <a:lstStyle/>
                    <a:p>
                      <a:pPr algn="ctr"/>
                      <a:r>
                        <a:rPr lang="es-MX" sz="2000" dirty="0">
                          <a:solidFill>
                            <a:schemeClr val="bg1"/>
                          </a:solidFill>
                        </a:rPr>
                        <a:t>Niveles de objetivos</a:t>
                      </a:r>
                    </a:p>
                  </a:txBody>
                  <a:tcPr/>
                </a:tc>
                <a:tc>
                  <a:txBody>
                    <a:bodyPr/>
                    <a:lstStyle/>
                    <a:p>
                      <a:pPr algn="ctr"/>
                      <a:r>
                        <a:rPr lang="es-MX" sz="2000" dirty="0">
                          <a:solidFill>
                            <a:schemeClr val="bg1"/>
                          </a:solidFill>
                        </a:rPr>
                        <a:t>Especificaciones</a:t>
                      </a:r>
                    </a:p>
                  </a:txBody>
                  <a:tcPr/>
                </a:tc>
                <a:extLst>
                  <a:ext uri="{0D108BD9-81ED-4DB2-BD59-A6C34878D82A}">
                    <a16:rowId xmlns:a16="http://schemas.microsoft.com/office/drawing/2014/main" val="2377602050"/>
                  </a:ext>
                </a:extLst>
              </a:tr>
              <a:tr h="370840">
                <a:tc>
                  <a:txBody>
                    <a:bodyPr/>
                    <a:lstStyle/>
                    <a:p>
                      <a:pPr algn="l"/>
                      <a:r>
                        <a:rPr lang="es-MX" sz="2000" b="1" dirty="0"/>
                        <a:t>Estratégico</a:t>
                      </a:r>
                    </a:p>
                  </a:txBody>
                  <a:tcPr>
                    <a:solidFill>
                      <a:schemeClr val="accent1">
                        <a:lumMod val="20000"/>
                        <a:lumOff val="80000"/>
                      </a:schemeClr>
                    </a:solidFill>
                  </a:tcPr>
                </a:tc>
                <a:tc>
                  <a:txBody>
                    <a:bodyPr/>
                    <a:lstStyle/>
                    <a:p>
                      <a:pPr algn="ctr"/>
                      <a:r>
                        <a:rPr lang="es-MX" sz="2000" dirty="0"/>
                        <a:t>Fin</a:t>
                      </a:r>
                    </a:p>
                    <a:p>
                      <a:pPr algn="ctr"/>
                      <a:r>
                        <a:rPr lang="es-MX" sz="2000" dirty="0"/>
                        <a:t>Propósito</a:t>
                      </a:r>
                    </a:p>
                    <a:p>
                      <a:pPr algn="ctr"/>
                      <a:r>
                        <a:rPr lang="es-MX" sz="2000" dirty="0"/>
                        <a:t>Componente</a:t>
                      </a:r>
                    </a:p>
                  </a:txBody>
                  <a:tcPr>
                    <a:solidFill>
                      <a:schemeClr val="accent1">
                        <a:lumMod val="20000"/>
                        <a:lumOff val="80000"/>
                      </a:schemeClr>
                    </a:solidFill>
                  </a:tcPr>
                </a:tc>
                <a:tc>
                  <a:txBody>
                    <a:bodyPr/>
                    <a:lstStyle/>
                    <a:p>
                      <a:pPr algn="ctr"/>
                      <a:r>
                        <a:rPr lang="es-MX" sz="2000" dirty="0"/>
                        <a:t>N.A.</a:t>
                      </a:r>
                    </a:p>
                    <a:p>
                      <a:pPr algn="ctr"/>
                      <a:r>
                        <a:rPr lang="es-MX" sz="2000" dirty="0"/>
                        <a:t>N.A.</a:t>
                      </a:r>
                    </a:p>
                    <a:p>
                      <a:pPr algn="ctr"/>
                      <a:r>
                        <a:rPr lang="es-MX" sz="2000" dirty="0"/>
                        <a:t>Si incluyen subsidios, bienes y/o servicios que impactan directamente en la población o área de enfoque.</a:t>
                      </a:r>
                    </a:p>
                  </a:txBody>
                  <a:tcPr>
                    <a:solidFill>
                      <a:schemeClr val="accent1">
                        <a:lumMod val="20000"/>
                        <a:lumOff val="80000"/>
                      </a:schemeClr>
                    </a:solidFill>
                  </a:tcPr>
                </a:tc>
                <a:extLst>
                  <a:ext uri="{0D108BD9-81ED-4DB2-BD59-A6C34878D82A}">
                    <a16:rowId xmlns:a16="http://schemas.microsoft.com/office/drawing/2014/main" val="3017656117"/>
                  </a:ext>
                </a:extLst>
              </a:tr>
              <a:tr h="370840">
                <a:tc>
                  <a:txBody>
                    <a:bodyPr/>
                    <a:lstStyle/>
                    <a:p>
                      <a:pPr algn="l"/>
                      <a:r>
                        <a:rPr lang="es-MX" sz="2000" b="1" dirty="0"/>
                        <a:t>Gestión</a:t>
                      </a:r>
                    </a:p>
                  </a:txBody>
                  <a:tcPr/>
                </a:tc>
                <a:tc>
                  <a:txBody>
                    <a:bodyPr/>
                    <a:lstStyle/>
                    <a:p>
                      <a:pPr algn="ctr"/>
                      <a:r>
                        <a:rPr lang="es-MX" sz="2000" dirty="0"/>
                        <a:t>Componente</a:t>
                      </a:r>
                    </a:p>
                    <a:p>
                      <a:pPr algn="ctr"/>
                      <a:endParaRPr lang="es-MX" sz="2000" dirty="0"/>
                    </a:p>
                    <a:p>
                      <a:pPr algn="ctr"/>
                      <a:endParaRPr lang="es-MX" sz="2000" dirty="0"/>
                    </a:p>
                    <a:p>
                      <a:pPr algn="ctr"/>
                      <a:r>
                        <a:rPr lang="es-MX" sz="2000" dirty="0"/>
                        <a:t>Actividad</a:t>
                      </a:r>
                    </a:p>
                  </a:txBody>
                  <a:tcPr/>
                </a:tc>
                <a:tc>
                  <a:txBody>
                    <a:bodyPr/>
                    <a:lstStyle/>
                    <a:p>
                      <a:pPr algn="ctr"/>
                      <a:r>
                        <a:rPr lang="es-MX" sz="2000" dirty="0"/>
                        <a:t>Si no incluyen subsidios, bienes y/o servicios que impactan directamente en la población o área de enfoque.</a:t>
                      </a:r>
                    </a:p>
                    <a:p>
                      <a:pPr algn="ctr"/>
                      <a:r>
                        <a:rPr lang="es-MX" sz="2000" dirty="0"/>
                        <a:t>N.A.</a:t>
                      </a:r>
                    </a:p>
                  </a:txBody>
                  <a:tcPr/>
                </a:tc>
                <a:extLst>
                  <a:ext uri="{0D108BD9-81ED-4DB2-BD59-A6C34878D82A}">
                    <a16:rowId xmlns:a16="http://schemas.microsoft.com/office/drawing/2014/main" val="4190349262"/>
                  </a:ext>
                </a:extLst>
              </a:tr>
            </a:tbl>
          </a:graphicData>
        </a:graphic>
      </p:graphicFrame>
      <p:sp>
        <p:nvSpPr>
          <p:cNvPr id="2" name="Elipse 1">
            <a:extLst>
              <a:ext uri="{FF2B5EF4-FFF2-40B4-BE49-F238E27FC236}">
                <a16:creationId xmlns:a16="http://schemas.microsoft.com/office/drawing/2014/main" id="{18E8428D-4C94-4AAA-845F-77078C1ECE40}"/>
              </a:ext>
            </a:extLst>
          </p:cNvPr>
          <p:cNvSpPr/>
          <p:nvPr/>
        </p:nvSpPr>
        <p:spPr>
          <a:xfrm>
            <a:off x="351292" y="1103244"/>
            <a:ext cx="4608334" cy="1838739"/>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6" name="Elipse 5">
            <a:extLst>
              <a:ext uri="{FF2B5EF4-FFF2-40B4-BE49-F238E27FC236}">
                <a16:creationId xmlns:a16="http://schemas.microsoft.com/office/drawing/2014/main" id="{9218964F-A219-42D2-A860-E6EB2C0A910B}"/>
              </a:ext>
            </a:extLst>
          </p:cNvPr>
          <p:cNvSpPr/>
          <p:nvPr/>
        </p:nvSpPr>
        <p:spPr>
          <a:xfrm>
            <a:off x="351292" y="2725015"/>
            <a:ext cx="4608334" cy="1838739"/>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8873310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3CDEA4B-8420-4B66-A360-E322A0600F8D}"/>
              </a:ext>
            </a:extLst>
          </p:cNvPr>
          <p:cNvSpPr>
            <a:spLocks noGrp="1"/>
          </p:cNvSpPr>
          <p:nvPr>
            <p:ph type="sldNum" sz="quarter" idx="2"/>
          </p:nvPr>
        </p:nvSpPr>
        <p:spPr>
          <a:xfrm>
            <a:off x="11209739" y="5310010"/>
            <a:ext cx="263983" cy="269241"/>
          </a:xfrm>
        </p:spPr>
        <p:txBody>
          <a:bodyPr/>
          <a:lstStyle/>
          <a:p>
            <a:fld id="{86CB4B4D-7CA3-9044-876B-883B54F8677D}" type="slidenum">
              <a:rPr lang="es-MX" smtClean="0"/>
              <a:t>41</a:t>
            </a:fld>
            <a:endParaRPr lang="es-MX"/>
          </a:p>
        </p:txBody>
      </p:sp>
      <p:sp>
        <p:nvSpPr>
          <p:cNvPr id="7" name="Rectángulo 6">
            <a:extLst>
              <a:ext uri="{FF2B5EF4-FFF2-40B4-BE49-F238E27FC236}">
                <a16:creationId xmlns:a16="http://schemas.microsoft.com/office/drawing/2014/main" id="{D28D26BC-9064-432E-AAF7-404F8AFA6A78}"/>
              </a:ext>
            </a:extLst>
          </p:cNvPr>
          <p:cNvSpPr/>
          <p:nvPr/>
        </p:nvSpPr>
        <p:spPr>
          <a:xfrm>
            <a:off x="3699361" y="384550"/>
            <a:ext cx="4793300" cy="369332"/>
          </a:xfrm>
          <a:prstGeom prst="rect">
            <a:avLst/>
          </a:prstGeom>
          <a:noFill/>
        </p:spPr>
        <p:txBody>
          <a:bodyPr wrap="none" lIns="91440" tIns="45720" rIns="91440" bIns="45720">
            <a:spAutoFit/>
          </a:bodyPr>
          <a:lstStyle/>
          <a:p>
            <a:pPr algn="ctr"/>
            <a:r>
              <a:rPr lang="es-ES" b="1" dirty="0">
                <a:ln w="0"/>
                <a:solidFill>
                  <a:schemeClr val="tx1"/>
                </a:solidFill>
              </a:rPr>
              <a:t>Clasificación gráfica de los indicadores de la MIR</a:t>
            </a:r>
            <a:endParaRPr lang="es-ES" b="1" cap="none" spc="0" dirty="0">
              <a:ln w="0"/>
              <a:solidFill>
                <a:schemeClr val="tx1"/>
              </a:solidFill>
            </a:endParaRPr>
          </a:p>
        </p:txBody>
      </p:sp>
      <p:sp>
        <p:nvSpPr>
          <p:cNvPr id="8" name="Rectángulo: esquinas redondeadas 7">
            <a:extLst>
              <a:ext uri="{FF2B5EF4-FFF2-40B4-BE49-F238E27FC236}">
                <a16:creationId xmlns:a16="http://schemas.microsoft.com/office/drawing/2014/main" id="{8950DC96-AAE4-43E7-B591-DD3B5F96B1DA}"/>
              </a:ext>
            </a:extLst>
          </p:cNvPr>
          <p:cNvSpPr/>
          <p:nvPr/>
        </p:nvSpPr>
        <p:spPr>
          <a:xfrm>
            <a:off x="698145" y="874593"/>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Procesos</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9" name="Flecha: a la derecha 8">
            <a:extLst>
              <a:ext uri="{FF2B5EF4-FFF2-40B4-BE49-F238E27FC236}">
                <a16:creationId xmlns:a16="http://schemas.microsoft.com/office/drawing/2014/main" id="{BAA52EBC-9EC6-41DF-9219-B690FBA12465}"/>
              </a:ext>
            </a:extLst>
          </p:cNvPr>
          <p:cNvSpPr/>
          <p:nvPr/>
        </p:nvSpPr>
        <p:spPr>
          <a:xfrm>
            <a:off x="2526462" y="1026851"/>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ángulo: esquinas redondeadas 9">
            <a:extLst>
              <a:ext uri="{FF2B5EF4-FFF2-40B4-BE49-F238E27FC236}">
                <a16:creationId xmlns:a16="http://schemas.microsoft.com/office/drawing/2014/main" id="{5A56FF75-AFD3-4840-8EF9-B6A0E1C7948F}"/>
              </a:ext>
            </a:extLst>
          </p:cNvPr>
          <p:cNvSpPr/>
          <p:nvPr/>
        </p:nvSpPr>
        <p:spPr>
          <a:xfrm>
            <a:off x="3279014" y="862233"/>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solidFill>
                  <a:schemeClr val="bg1"/>
                </a:solidFill>
              </a:rPr>
              <a:t>Biene</a:t>
            </a:r>
            <a:r>
              <a:rPr kumimoji="0" lang="es-MX" sz="1800" b="0" i="0" u="none" strike="noStrike" cap="none" spc="0" normalizeH="0" baseline="0" dirty="0">
                <a:ln>
                  <a:noFill/>
                </a:ln>
                <a:solidFill>
                  <a:schemeClr val="bg1"/>
                </a:solidFill>
                <a:effectLst/>
                <a:uFillTx/>
                <a:latin typeface="+mj-lt"/>
                <a:ea typeface="+mj-ea"/>
                <a:cs typeface="+mj-cs"/>
                <a:sym typeface="Calibri"/>
              </a:rPr>
              <a:t>s y servicios</a:t>
            </a:r>
          </a:p>
        </p:txBody>
      </p:sp>
      <p:sp>
        <p:nvSpPr>
          <p:cNvPr id="11" name="Flecha: a la derecha 10">
            <a:extLst>
              <a:ext uri="{FF2B5EF4-FFF2-40B4-BE49-F238E27FC236}">
                <a16:creationId xmlns:a16="http://schemas.microsoft.com/office/drawing/2014/main" id="{3D1EA9C6-B8A0-4665-BE19-6F2BD7979747}"/>
              </a:ext>
            </a:extLst>
          </p:cNvPr>
          <p:cNvSpPr/>
          <p:nvPr/>
        </p:nvSpPr>
        <p:spPr>
          <a:xfrm>
            <a:off x="5047459" y="1026851"/>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ángulo: esquinas redondeadas 12">
            <a:extLst>
              <a:ext uri="{FF2B5EF4-FFF2-40B4-BE49-F238E27FC236}">
                <a16:creationId xmlns:a16="http://schemas.microsoft.com/office/drawing/2014/main" id="{AD87EB39-6085-4BFC-B206-909F8EBF57BC}"/>
              </a:ext>
            </a:extLst>
          </p:cNvPr>
          <p:cNvSpPr/>
          <p:nvPr/>
        </p:nvSpPr>
        <p:spPr>
          <a:xfrm>
            <a:off x="5625683" y="897543"/>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Resultado</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4" name="Flecha: a la derecha 13">
            <a:extLst>
              <a:ext uri="{FF2B5EF4-FFF2-40B4-BE49-F238E27FC236}">
                <a16:creationId xmlns:a16="http://schemas.microsoft.com/office/drawing/2014/main" id="{C8D0A602-7FB3-444C-8497-E64B07EEC021}"/>
              </a:ext>
            </a:extLst>
          </p:cNvPr>
          <p:cNvSpPr/>
          <p:nvPr/>
        </p:nvSpPr>
        <p:spPr>
          <a:xfrm>
            <a:off x="7394128" y="1037436"/>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ángulo: esquinas redondeadas 14">
            <a:extLst>
              <a:ext uri="{FF2B5EF4-FFF2-40B4-BE49-F238E27FC236}">
                <a16:creationId xmlns:a16="http://schemas.microsoft.com/office/drawing/2014/main" id="{2170C9E7-DCB5-461E-A26C-7205C80B18C3}"/>
              </a:ext>
            </a:extLst>
          </p:cNvPr>
          <p:cNvSpPr/>
          <p:nvPr/>
        </p:nvSpPr>
        <p:spPr>
          <a:xfrm>
            <a:off x="8044639" y="896285"/>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Impactos</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6" name="Rectángulo: esquinas redondeadas 15">
            <a:extLst>
              <a:ext uri="{FF2B5EF4-FFF2-40B4-BE49-F238E27FC236}">
                <a16:creationId xmlns:a16="http://schemas.microsoft.com/office/drawing/2014/main" id="{C51EA820-E7ED-4DF4-AEBE-35B16FA7EA80}"/>
              </a:ext>
            </a:extLst>
          </p:cNvPr>
          <p:cNvSpPr/>
          <p:nvPr/>
        </p:nvSpPr>
        <p:spPr>
          <a:xfrm>
            <a:off x="698145" y="1739218"/>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 de Actividades</a:t>
            </a:r>
          </a:p>
        </p:txBody>
      </p:sp>
      <p:sp>
        <p:nvSpPr>
          <p:cNvPr id="17" name="Rectángulo: esquinas redondeadas 16">
            <a:extLst>
              <a:ext uri="{FF2B5EF4-FFF2-40B4-BE49-F238E27FC236}">
                <a16:creationId xmlns:a16="http://schemas.microsoft.com/office/drawing/2014/main" id="{7BE491D5-A4F6-4A7F-AE03-FF13EB049469}"/>
              </a:ext>
            </a:extLst>
          </p:cNvPr>
          <p:cNvSpPr/>
          <p:nvPr/>
        </p:nvSpPr>
        <p:spPr>
          <a:xfrm>
            <a:off x="3279014" y="1739218"/>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 de Componentes</a:t>
            </a:r>
          </a:p>
        </p:txBody>
      </p:sp>
      <p:sp>
        <p:nvSpPr>
          <p:cNvPr id="18" name="Rectángulo: esquinas redondeadas 17">
            <a:extLst>
              <a:ext uri="{FF2B5EF4-FFF2-40B4-BE49-F238E27FC236}">
                <a16:creationId xmlns:a16="http://schemas.microsoft.com/office/drawing/2014/main" id="{8458990E-6FC3-4982-BC28-96BFBA9CEC57}"/>
              </a:ext>
            </a:extLst>
          </p:cNvPr>
          <p:cNvSpPr/>
          <p:nvPr/>
        </p:nvSpPr>
        <p:spPr>
          <a:xfrm>
            <a:off x="5625683" y="1754650"/>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 de Propósito</a:t>
            </a:r>
          </a:p>
        </p:txBody>
      </p:sp>
      <p:sp>
        <p:nvSpPr>
          <p:cNvPr id="19" name="Rectángulo: esquinas redondeadas 18">
            <a:extLst>
              <a:ext uri="{FF2B5EF4-FFF2-40B4-BE49-F238E27FC236}">
                <a16:creationId xmlns:a16="http://schemas.microsoft.com/office/drawing/2014/main" id="{593B25F5-A890-4EFF-8659-914C2A20AAB8}"/>
              </a:ext>
            </a:extLst>
          </p:cNvPr>
          <p:cNvSpPr/>
          <p:nvPr/>
        </p:nvSpPr>
        <p:spPr>
          <a:xfrm>
            <a:off x="8044639" y="1744541"/>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 de </a:t>
            </a: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Fin</a:t>
            </a:r>
          </a:p>
        </p:txBody>
      </p:sp>
      <p:sp>
        <p:nvSpPr>
          <p:cNvPr id="20" name="CuadroTexto 19">
            <a:extLst>
              <a:ext uri="{FF2B5EF4-FFF2-40B4-BE49-F238E27FC236}">
                <a16:creationId xmlns:a16="http://schemas.microsoft.com/office/drawing/2014/main" id="{D06752C1-378C-42BC-B722-CA7B0F142F0F}"/>
              </a:ext>
            </a:extLst>
          </p:cNvPr>
          <p:cNvSpPr txBox="1"/>
          <p:nvPr/>
        </p:nvSpPr>
        <p:spPr>
          <a:xfrm>
            <a:off x="698145" y="3436905"/>
            <a:ext cx="1627094"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Permite verificar la gestión de los procesos: recursos humanos, el financiamiento, la adquisición de insumos, la operación, entre otros.</a:t>
            </a:r>
          </a:p>
        </p:txBody>
      </p:sp>
      <p:sp>
        <p:nvSpPr>
          <p:cNvPr id="21" name="CuadroTexto 20">
            <a:extLst>
              <a:ext uri="{FF2B5EF4-FFF2-40B4-BE49-F238E27FC236}">
                <a16:creationId xmlns:a16="http://schemas.microsoft.com/office/drawing/2014/main" id="{2645AEB7-3646-4D0F-AD02-2FB6670DF543}"/>
              </a:ext>
            </a:extLst>
          </p:cNvPr>
          <p:cNvSpPr txBox="1"/>
          <p:nvPr/>
        </p:nvSpPr>
        <p:spPr>
          <a:xfrm>
            <a:off x="3279014" y="3384850"/>
            <a:ext cx="162709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Permite verificar la generación y/o entrega de los bienes y/o servicios del programa.</a:t>
            </a:r>
          </a:p>
        </p:txBody>
      </p:sp>
      <p:sp>
        <p:nvSpPr>
          <p:cNvPr id="24" name="Flecha: a la derecha 23">
            <a:extLst>
              <a:ext uri="{FF2B5EF4-FFF2-40B4-BE49-F238E27FC236}">
                <a16:creationId xmlns:a16="http://schemas.microsoft.com/office/drawing/2014/main" id="{B02ADAA4-6EB5-44B1-9EEF-FD2711576EF5}"/>
              </a:ext>
            </a:extLst>
          </p:cNvPr>
          <p:cNvSpPr/>
          <p:nvPr/>
        </p:nvSpPr>
        <p:spPr>
          <a:xfrm>
            <a:off x="9865044" y="1127485"/>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ángulo 24">
            <a:extLst>
              <a:ext uri="{FF2B5EF4-FFF2-40B4-BE49-F238E27FC236}">
                <a16:creationId xmlns:a16="http://schemas.microsoft.com/office/drawing/2014/main" id="{7033C1E9-9609-44B0-B26C-BF90B9D846A2}"/>
              </a:ext>
            </a:extLst>
          </p:cNvPr>
          <p:cNvSpPr/>
          <p:nvPr/>
        </p:nvSpPr>
        <p:spPr>
          <a:xfrm>
            <a:off x="10485530" y="933134"/>
            <a:ext cx="1313817" cy="830997"/>
          </a:xfrm>
          <a:prstGeom prst="rect">
            <a:avLst/>
          </a:prstGeom>
          <a:noFill/>
        </p:spPr>
        <p:txBody>
          <a:bodyPr wrap="square" lIns="91440" tIns="45720" rIns="91440" bIns="45720">
            <a:spAutoFit/>
          </a:bodyPr>
          <a:lstStyle/>
          <a:p>
            <a:pPr algn="ctr"/>
            <a:r>
              <a:rPr lang="es-ES" sz="1600" cap="none" spc="0" dirty="0">
                <a:ln w="0"/>
                <a:solidFill>
                  <a:schemeClr val="tx1"/>
                </a:solidFill>
              </a:rPr>
              <a:t>Objetivo del PND y sus programas</a:t>
            </a:r>
          </a:p>
        </p:txBody>
      </p:sp>
      <p:sp>
        <p:nvSpPr>
          <p:cNvPr id="2" name="Rectángulo: esquinas redondeadas 1">
            <a:extLst>
              <a:ext uri="{FF2B5EF4-FFF2-40B4-BE49-F238E27FC236}">
                <a16:creationId xmlns:a16="http://schemas.microsoft.com/office/drawing/2014/main" id="{0C3879B4-2708-40F3-B6D8-F7F3A29444EA}"/>
              </a:ext>
            </a:extLst>
          </p:cNvPr>
          <p:cNvSpPr/>
          <p:nvPr/>
        </p:nvSpPr>
        <p:spPr>
          <a:xfrm>
            <a:off x="698145" y="2608771"/>
            <a:ext cx="3723953" cy="408620"/>
          </a:xfrm>
          <a:prstGeom prst="roundRect">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 de Gestión</a:t>
            </a:r>
          </a:p>
        </p:txBody>
      </p:sp>
      <p:sp>
        <p:nvSpPr>
          <p:cNvPr id="26" name="Rectángulo: esquinas redondeadas 25">
            <a:extLst>
              <a:ext uri="{FF2B5EF4-FFF2-40B4-BE49-F238E27FC236}">
                <a16:creationId xmlns:a16="http://schemas.microsoft.com/office/drawing/2014/main" id="{C8859BE3-3DB0-4537-8830-6F642A9A444A}"/>
              </a:ext>
            </a:extLst>
          </p:cNvPr>
          <p:cNvSpPr/>
          <p:nvPr/>
        </p:nvSpPr>
        <p:spPr>
          <a:xfrm>
            <a:off x="4542021" y="2608771"/>
            <a:ext cx="5169792" cy="408620"/>
          </a:xfrm>
          <a:prstGeom prst="roundRect">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Indicadores Estratégicos</a:t>
            </a:r>
          </a:p>
        </p:txBody>
      </p:sp>
      <p:sp>
        <p:nvSpPr>
          <p:cNvPr id="27" name="CuadroTexto 26">
            <a:extLst>
              <a:ext uri="{FF2B5EF4-FFF2-40B4-BE49-F238E27FC236}">
                <a16:creationId xmlns:a16="http://schemas.microsoft.com/office/drawing/2014/main" id="{61A446D7-5DD9-4CFD-8F7F-520E256B7901}"/>
              </a:ext>
            </a:extLst>
          </p:cNvPr>
          <p:cNvSpPr txBox="1"/>
          <p:nvPr/>
        </p:nvSpPr>
        <p:spPr>
          <a:xfrm>
            <a:off x="5658800" y="3429000"/>
            <a:ext cx="162709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Permite verificar la cobertura y/o el cambio producido en la población o área de enfoque que puede atribuirse a la ejecución del progr</a:t>
            </a:r>
            <a:r>
              <a:rPr lang="es-MX" sz="1600" dirty="0"/>
              <a:t>ama.</a:t>
            </a:r>
            <a:endParaRPr kumimoji="0" lang="es-MX" sz="1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CuadroTexto 27">
            <a:extLst>
              <a:ext uri="{FF2B5EF4-FFF2-40B4-BE49-F238E27FC236}">
                <a16:creationId xmlns:a16="http://schemas.microsoft.com/office/drawing/2014/main" id="{834B8950-E0F3-4B32-B338-7BB50E31174A}"/>
              </a:ext>
            </a:extLst>
          </p:cNvPr>
          <p:cNvSpPr txBox="1"/>
          <p:nvPr/>
        </p:nvSpPr>
        <p:spPr>
          <a:xfrm>
            <a:off x="8084719" y="3394348"/>
            <a:ext cx="1627094"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Permite verificar los impactos sociales y económicos alcanzados, para los cuales contribuye el programa, pero que no son sólo su responsabilidad.</a:t>
            </a:r>
          </a:p>
        </p:txBody>
      </p:sp>
      <p:sp>
        <p:nvSpPr>
          <p:cNvPr id="5" name="CuadroTexto 4">
            <a:extLst>
              <a:ext uri="{FF2B5EF4-FFF2-40B4-BE49-F238E27FC236}">
                <a16:creationId xmlns:a16="http://schemas.microsoft.com/office/drawing/2014/main" id="{52990B95-004D-4D95-BE01-1B4263C685B5}"/>
              </a:ext>
            </a:extLst>
          </p:cNvPr>
          <p:cNvSpPr txBox="1"/>
          <p:nvPr/>
        </p:nvSpPr>
        <p:spPr>
          <a:xfrm>
            <a:off x="8858186" y="242572"/>
            <a:ext cx="21970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FF0000"/>
                </a:solidFill>
                <a:effectLst/>
                <a:highlight>
                  <a:srgbClr val="FFFF00"/>
                </a:highlight>
                <a:uFillTx/>
                <a:latin typeface="+mj-lt"/>
                <a:ea typeface="+mj-ea"/>
                <a:cs typeface="+mj-cs"/>
                <a:sym typeface="Calibri"/>
              </a:rPr>
              <a:t>Lo que se va a evaluar</a:t>
            </a:r>
          </a:p>
        </p:txBody>
      </p:sp>
      <p:cxnSp>
        <p:nvCxnSpPr>
          <p:cNvPr id="12" name="Conector recto de flecha 11">
            <a:extLst>
              <a:ext uri="{FF2B5EF4-FFF2-40B4-BE49-F238E27FC236}">
                <a16:creationId xmlns:a16="http://schemas.microsoft.com/office/drawing/2014/main" id="{F7B5E0DD-FB8E-491E-9069-F72B2A75DD2D}"/>
              </a:ext>
            </a:extLst>
          </p:cNvPr>
          <p:cNvCxnSpPr/>
          <p:nvPr/>
        </p:nvCxnSpPr>
        <p:spPr>
          <a:xfrm flipV="1">
            <a:off x="9253007" y="530092"/>
            <a:ext cx="418726" cy="184666"/>
          </a:xfrm>
          <a:prstGeom prst="straightConnector1">
            <a:avLst/>
          </a:prstGeom>
          <a:noFill/>
          <a:ln w="25400" cap="flat">
            <a:solidFill>
              <a:srgbClr val="FF0000"/>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2" name="Rectángulo: esquinas redondeadas 21">
            <a:extLst>
              <a:ext uri="{FF2B5EF4-FFF2-40B4-BE49-F238E27FC236}">
                <a16:creationId xmlns:a16="http://schemas.microsoft.com/office/drawing/2014/main" id="{A6F784ED-21A2-4078-B603-3FA43464FB85}"/>
              </a:ext>
            </a:extLst>
          </p:cNvPr>
          <p:cNvSpPr/>
          <p:nvPr/>
        </p:nvSpPr>
        <p:spPr>
          <a:xfrm>
            <a:off x="586409" y="832500"/>
            <a:ext cx="9125404" cy="773257"/>
          </a:xfrm>
          <a:prstGeom prst="roundRect">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ángulo: esquinas redondeadas 29">
            <a:extLst>
              <a:ext uri="{FF2B5EF4-FFF2-40B4-BE49-F238E27FC236}">
                <a16:creationId xmlns:a16="http://schemas.microsoft.com/office/drawing/2014/main" id="{A6CD1DDD-1A99-4293-B3EF-0426F9F0688A}"/>
              </a:ext>
            </a:extLst>
          </p:cNvPr>
          <p:cNvSpPr/>
          <p:nvPr/>
        </p:nvSpPr>
        <p:spPr>
          <a:xfrm>
            <a:off x="586409" y="1719905"/>
            <a:ext cx="9125404" cy="773257"/>
          </a:xfrm>
          <a:prstGeom prst="roundRect">
            <a:avLst/>
          </a:prstGeom>
          <a:noFill/>
          <a:ln w="1905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1" name="CuadroTexto 30">
            <a:extLst>
              <a:ext uri="{FF2B5EF4-FFF2-40B4-BE49-F238E27FC236}">
                <a16:creationId xmlns:a16="http://schemas.microsoft.com/office/drawing/2014/main" id="{585D8309-5E21-4840-B664-0FA05CC2DAC6}"/>
              </a:ext>
            </a:extLst>
          </p:cNvPr>
          <p:cNvSpPr txBox="1"/>
          <p:nvPr/>
        </p:nvSpPr>
        <p:spPr>
          <a:xfrm>
            <a:off x="10597522" y="2083121"/>
            <a:ext cx="876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FF0000"/>
                </a:solidFill>
                <a:effectLst/>
                <a:highlight>
                  <a:srgbClr val="FFFF00"/>
                </a:highlight>
                <a:uFillTx/>
                <a:latin typeface="+mj-lt"/>
                <a:ea typeface="+mj-ea"/>
                <a:cs typeface="+mj-cs"/>
                <a:sym typeface="Calibri"/>
              </a:rPr>
              <a:t>Con que</a:t>
            </a:r>
          </a:p>
        </p:txBody>
      </p:sp>
      <p:cxnSp>
        <p:nvCxnSpPr>
          <p:cNvPr id="32" name="Conector recto de flecha 31">
            <a:extLst>
              <a:ext uri="{FF2B5EF4-FFF2-40B4-BE49-F238E27FC236}">
                <a16:creationId xmlns:a16="http://schemas.microsoft.com/office/drawing/2014/main" id="{BDEC0E44-96DD-4B84-BAF3-54B7E91B7786}"/>
              </a:ext>
            </a:extLst>
          </p:cNvPr>
          <p:cNvCxnSpPr>
            <a:cxnSpLocks/>
          </p:cNvCxnSpPr>
          <p:nvPr/>
        </p:nvCxnSpPr>
        <p:spPr>
          <a:xfrm>
            <a:off x="9823549" y="2106533"/>
            <a:ext cx="680126" cy="161253"/>
          </a:xfrm>
          <a:prstGeom prst="straightConnector1">
            <a:avLst/>
          </a:prstGeom>
          <a:noFill/>
          <a:ln w="25400" cap="flat">
            <a:solidFill>
              <a:schemeClr val="accent6"/>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35" name="Conector recto de flecha 34">
            <a:extLst>
              <a:ext uri="{FF2B5EF4-FFF2-40B4-BE49-F238E27FC236}">
                <a16:creationId xmlns:a16="http://schemas.microsoft.com/office/drawing/2014/main" id="{5A24C926-5B25-494F-8DA5-5E3EDAEC9F2C}"/>
              </a:ext>
            </a:extLst>
          </p:cNvPr>
          <p:cNvCxnSpPr/>
          <p:nvPr/>
        </p:nvCxnSpPr>
        <p:spPr>
          <a:xfrm flipV="1">
            <a:off x="1391478" y="3069446"/>
            <a:ext cx="0" cy="3674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a:extLst>
              <a:ext uri="{FF2B5EF4-FFF2-40B4-BE49-F238E27FC236}">
                <a16:creationId xmlns:a16="http://schemas.microsoft.com/office/drawing/2014/main" id="{FB8234F1-C2A8-4573-A818-3B81D27E7E08}"/>
              </a:ext>
            </a:extLst>
          </p:cNvPr>
          <p:cNvCxnSpPr/>
          <p:nvPr/>
        </p:nvCxnSpPr>
        <p:spPr>
          <a:xfrm flipV="1">
            <a:off x="3993170" y="3069446"/>
            <a:ext cx="0" cy="3674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Conector recto de flecha 36">
            <a:extLst>
              <a:ext uri="{FF2B5EF4-FFF2-40B4-BE49-F238E27FC236}">
                <a16:creationId xmlns:a16="http://schemas.microsoft.com/office/drawing/2014/main" id="{B68D8D83-8401-4368-A059-7B8A2FA43DB0}"/>
              </a:ext>
            </a:extLst>
          </p:cNvPr>
          <p:cNvCxnSpPr/>
          <p:nvPr/>
        </p:nvCxnSpPr>
        <p:spPr>
          <a:xfrm flipV="1">
            <a:off x="6361996" y="3069446"/>
            <a:ext cx="0" cy="3674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Conector recto de flecha 37">
            <a:extLst>
              <a:ext uri="{FF2B5EF4-FFF2-40B4-BE49-F238E27FC236}">
                <a16:creationId xmlns:a16="http://schemas.microsoft.com/office/drawing/2014/main" id="{CD145076-9EDB-4D8D-826F-01009C95CFE6}"/>
              </a:ext>
            </a:extLst>
          </p:cNvPr>
          <p:cNvCxnSpPr/>
          <p:nvPr/>
        </p:nvCxnSpPr>
        <p:spPr>
          <a:xfrm flipV="1">
            <a:off x="8822695" y="3075838"/>
            <a:ext cx="0" cy="3674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444680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2C3A3-CE8C-4FD1-9BF0-12139D9534B7}"/>
              </a:ext>
            </a:extLst>
          </p:cNvPr>
          <p:cNvSpPr>
            <a:spLocks noGrp="1"/>
          </p:cNvSpPr>
          <p:nvPr>
            <p:ph type="title"/>
          </p:nvPr>
        </p:nvSpPr>
        <p:spPr>
          <a:xfrm>
            <a:off x="831850" y="335001"/>
            <a:ext cx="10521950" cy="579399"/>
          </a:xfrm>
        </p:spPr>
        <p:txBody>
          <a:bodyPr>
            <a:noAutofit/>
          </a:bodyPr>
          <a:lstStyle/>
          <a:p>
            <a:r>
              <a:rPr lang="es-MX" sz="3200" dirty="0">
                <a:solidFill>
                  <a:srgbClr val="002060"/>
                </a:solidFill>
              </a:rPr>
              <a:t>Consideraciones generales 1</a:t>
            </a:r>
          </a:p>
        </p:txBody>
      </p:sp>
      <p:sp>
        <p:nvSpPr>
          <p:cNvPr id="3" name="Marcador de texto 2">
            <a:extLst>
              <a:ext uri="{FF2B5EF4-FFF2-40B4-BE49-F238E27FC236}">
                <a16:creationId xmlns:a16="http://schemas.microsoft.com/office/drawing/2014/main" id="{ED2F324C-4FC1-4E12-8651-17ED92440938}"/>
              </a:ext>
            </a:extLst>
          </p:cNvPr>
          <p:cNvSpPr>
            <a:spLocks noGrp="1"/>
          </p:cNvSpPr>
          <p:nvPr>
            <p:ph type="body" sz="half" idx="1"/>
          </p:nvPr>
        </p:nvSpPr>
        <p:spPr>
          <a:xfrm>
            <a:off x="831850" y="1321904"/>
            <a:ext cx="10515600" cy="3458817"/>
          </a:xfrm>
        </p:spPr>
        <p:txBody>
          <a:bodyPr>
            <a:normAutofit/>
          </a:bodyPr>
          <a:lstStyle/>
          <a:p>
            <a:pPr algn="just"/>
            <a:r>
              <a:rPr lang="es-MX" dirty="0">
                <a:solidFill>
                  <a:schemeClr val="tx1"/>
                </a:solidFill>
              </a:rPr>
              <a:t>Los indicadores de </a:t>
            </a:r>
            <a:r>
              <a:rPr lang="es-MX" b="1" dirty="0">
                <a:solidFill>
                  <a:schemeClr val="tx1"/>
                </a:solidFill>
              </a:rPr>
              <a:t>Fin</a:t>
            </a:r>
            <a:r>
              <a:rPr lang="es-MX" dirty="0">
                <a:solidFill>
                  <a:schemeClr val="tx1"/>
                </a:solidFill>
              </a:rPr>
              <a:t> miden el grado de cumplimiento del objetivo del PND o sus programas derivados (sectoriales, institucionales, especiales, regionales) al que contribuye el PP en el mediano y largo plazo.</a:t>
            </a:r>
          </a:p>
          <a:p>
            <a:pPr algn="just"/>
            <a:r>
              <a:rPr lang="es-MX" dirty="0">
                <a:solidFill>
                  <a:schemeClr val="tx1"/>
                </a:solidFill>
              </a:rPr>
              <a:t>En los indicadores de </a:t>
            </a:r>
            <a:r>
              <a:rPr lang="es-MX" b="1" dirty="0">
                <a:solidFill>
                  <a:schemeClr val="tx1"/>
                </a:solidFill>
              </a:rPr>
              <a:t>Propósito</a:t>
            </a:r>
            <a:r>
              <a:rPr lang="es-MX" dirty="0">
                <a:solidFill>
                  <a:schemeClr val="tx1"/>
                </a:solidFill>
              </a:rPr>
              <a:t> se recomienda utilizar aquéllos que miden resultados (cambios directos) del programa en la población o área de enfoque, así como de cobertura respecto de la misma.</a:t>
            </a:r>
          </a:p>
          <a:p>
            <a:pPr algn="just"/>
            <a:r>
              <a:rPr lang="es-MX" dirty="0">
                <a:solidFill>
                  <a:schemeClr val="tx1"/>
                </a:solidFill>
              </a:rPr>
              <a:t>Sobre indicadores de Actividades se recomienda:</a:t>
            </a:r>
          </a:p>
          <a:p>
            <a:pPr marL="342900" indent="-342900" algn="just">
              <a:buFont typeface="Arial" panose="020B0604020202020204" pitchFamily="34" charset="0"/>
              <a:buChar char="•"/>
            </a:pPr>
            <a:r>
              <a:rPr lang="es-MX" dirty="0">
                <a:solidFill>
                  <a:schemeClr val="tx1"/>
                </a:solidFill>
              </a:rPr>
              <a:t>No incluir indicadores de presupuesto.</a:t>
            </a:r>
          </a:p>
        </p:txBody>
      </p:sp>
      <p:sp>
        <p:nvSpPr>
          <p:cNvPr id="4" name="Marcador de número de diapositiva 3">
            <a:extLst>
              <a:ext uri="{FF2B5EF4-FFF2-40B4-BE49-F238E27FC236}">
                <a16:creationId xmlns:a16="http://schemas.microsoft.com/office/drawing/2014/main" id="{6C72C9D2-CAC9-4E47-9240-DBAD278BCD23}"/>
              </a:ext>
            </a:extLst>
          </p:cNvPr>
          <p:cNvSpPr>
            <a:spLocks noGrp="1"/>
          </p:cNvSpPr>
          <p:nvPr>
            <p:ph type="sldNum" sz="quarter" idx="2"/>
          </p:nvPr>
        </p:nvSpPr>
        <p:spPr/>
        <p:txBody>
          <a:bodyPr/>
          <a:lstStyle/>
          <a:p>
            <a:fld id="{86CB4B4D-7CA3-9044-876B-883B54F8677D}" type="slidenum">
              <a:rPr lang="es-MX" smtClean="0"/>
              <a:t>42</a:t>
            </a:fld>
            <a:endParaRPr lang="es-MX"/>
          </a:p>
        </p:txBody>
      </p:sp>
    </p:spTree>
    <p:extLst>
      <p:ext uri="{BB962C8B-B14F-4D97-AF65-F5344CB8AC3E}">
        <p14:creationId xmlns:p14="http://schemas.microsoft.com/office/powerpoint/2010/main" val="280729474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DB70E39-E036-42D6-87F7-D20826DCE503}"/>
              </a:ext>
            </a:extLst>
          </p:cNvPr>
          <p:cNvSpPr>
            <a:spLocks noGrp="1"/>
          </p:cNvSpPr>
          <p:nvPr>
            <p:ph type="body" sz="half" idx="1"/>
          </p:nvPr>
        </p:nvSpPr>
        <p:spPr>
          <a:xfrm>
            <a:off x="831850" y="914399"/>
            <a:ext cx="10515600" cy="4552123"/>
          </a:xfrm>
        </p:spPr>
        <p:txBody>
          <a:bodyPr>
            <a:normAutofit/>
          </a:bodyPr>
          <a:lstStyle/>
          <a:p>
            <a:r>
              <a:rPr lang="es-MX" dirty="0">
                <a:solidFill>
                  <a:schemeClr val="tx1"/>
                </a:solidFill>
              </a:rPr>
              <a:t>La MIR se considera </a:t>
            </a:r>
            <a:r>
              <a:rPr lang="es-MX" b="1" dirty="0">
                <a:solidFill>
                  <a:schemeClr val="tx1"/>
                </a:solidFill>
              </a:rPr>
              <a:t>completa </a:t>
            </a:r>
            <a:r>
              <a:rPr lang="es-MX" dirty="0">
                <a:solidFill>
                  <a:schemeClr val="tx1"/>
                </a:solidFill>
              </a:rPr>
              <a:t>cuando cuenta con los siguientes elementos:</a:t>
            </a:r>
          </a:p>
          <a:p>
            <a:pPr marL="457200" indent="-457200" algn="just">
              <a:buFont typeface="+mj-lt"/>
              <a:buAutoNum type="arabicPeriod"/>
            </a:pPr>
            <a:r>
              <a:rPr lang="es-MX" b="1" dirty="0">
                <a:solidFill>
                  <a:schemeClr val="tx1"/>
                </a:solidFill>
              </a:rPr>
              <a:t>Objetivos</a:t>
            </a:r>
            <a:r>
              <a:rPr lang="es-MX" dirty="0">
                <a:solidFill>
                  <a:schemeClr val="tx1"/>
                </a:solidFill>
              </a:rPr>
              <a:t>: Uno para el nivel de </a:t>
            </a:r>
            <a:r>
              <a:rPr lang="es-MX" b="1" dirty="0">
                <a:solidFill>
                  <a:schemeClr val="tx1"/>
                </a:solidFill>
              </a:rPr>
              <a:t>Fin</a:t>
            </a:r>
            <a:r>
              <a:rPr lang="es-MX" dirty="0">
                <a:solidFill>
                  <a:schemeClr val="tx1"/>
                </a:solidFill>
              </a:rPr>
              <a:t>, otro para el nivel de </a:t>
            </a:r>
            <a:r>
              <a:rPr lang="es-MX" b="1" dirty="0">
                <a:solidFill>
                  <a:schemeClr val="tx1"/>
                </a:solidFill>
              </a:rPr>
              <a:t>Propósito</a:t>
            </a:r>
            <a:r>
              <a:rPr lang="es-MX" dirty="0">
                <a:solidFill>
                  <a:schemeClr val="tx1"/>
                </a:solidFill>
              </a:rPr>
              <a:t>, a nivel de </a:t>
            </a:r>
            <a:r>
              <a:rPr lang="es-MX" b="1" dirty="0">
                <a:solidFill>
                  <a:schemeClr val="tx1"/>
                </a:solidFill>
              </a:rPr>
              <a:t>Componente</a:t>
            </a:r>
            <a:r>
              <a:rPr lang="es-MX" dirty="0">
                <a:solidFill>
                  <a:schemeClr val="tx1"/>
                </a:solidFill>
              </a:rPr>
              <a:t> un objetivo por cada tipo de bien o servicio entregado y a nivel de </a:t>
            </a:r>
            <a:r>
              <a:rPr lang="es-MX" b="1" dirty="0">
                <a:solidFill>
                  <a:schemeClr val="tx1"/>
                </a:solidFill>
              </a:rPr>
              <a:t>Actividad</a:t>
            </a:r>
            <a:r>
              <a:rPr lang="es-MX" dirty="0">
                <a:solidFill>
                  <a:schemeClr val="tx1"/>
                </a:solidFill>
              </a:rPr>
              <a:t> los imprescindibles y más relevantes para la generación de los componentes.</a:t>
            </a:r>
          </a:p>
          <a:p>
            <a:pPr marL="457200" indent="-457200" algn="just">
              <a:buFont typeface="+mj-lt"/>
              <a:buAutoNum type="arabicPeriod"/>
            </a:pPr>
            <a:r>
              <a:rPr lang="es-MX" b="1" dirty="0">
                <a:solidFill>
                  <a:schemeClr val="tx1"/>
                </a:solidFill>
              </a:rPr>
              <a:t>Indicadores</a:t>
            </a:r>
            <a:r>
              <a:rPr lang="es-MX" dirty="0">
                <a:solidFill>
                  <a:schemeClr val="tx1"/>
                </a:solidFill>
              </a:rPr>
              <a:t>: </a:t>
            </a:r>
            <a:r>
              <a:rPr lang="es-MX" u="sng" dirty="0">
                <a:solidFill>
                  <a:schemeClr val="tx1"/>
                </a:solidFill>
              </a:rPr>
              <a:t>Al menos un indicador por cada objetivo superior </a:t>
            </a:r>
            <a:r>
              <a:rPr lang="es-MX" dirty="0">
                <a:solidFill>
                  <a:schemeClr val="tx1"/>
                </a:solidFill>
              </a:rPr>
              <a:t>(</a:t>
            </a:r>
            <a:r>
              <a:rPr lang="es-MX" b="1" dirty="0">
                <a:solidFill>
                  <a:schemeClr val="tx1"/>
                </a:solidFill>
              </a:rPr>
              <a:t>Fin</a:t>
            </a:r>
            <a:r>
              <a:rPr lang="es-MX" dirty="0">
                <a:solidFill>
                  <a:schemeClr val="tx1"/>
                </a:solidFill>
              </a:rPr>
              <a:t> y </a:t>
            </a:r>
            <a:r>
              <a:rPr lang="es-MX" b="1" dirty="0">
                <a:solidFill>
                  <a:schemeClr val="tx1"/>
                </a:solidFill>
              </a:rPr>
              <a:t>Propósito</a:t>
            </a:r>
            <a:r>
              <a:rPr lang="es-MX" dirty="0">
                <a:solidFill>
                  <a:schemeClr val="tx1"/>
                </a:solidFill>
              </a:rPr>
              <a:t>) y el </a:t>
            </a:r>
            <a:r>
              <a:rPr lang="es-MX" u="sng" dirty="0">
                <a:solidFill>
                  <a:schemeClr val="tx1"/>
                </a:solidFill>
              </a:rPr>
              <a:t>mínimo número </a:t>
            </a:r>
            <a:r>
              <a:rPr lang="es-MX" dirty="0">
                <a:solidFill>
                  <a:schemeClr val="tx1"/>
                </a:solidFill>
              </a:rPr>
              <a:t>para </a:t>
            </a:r>
            <a:r>
              <a:rPr lang="es-MX" b="1" dirty="0">
                <a:solidFill>
                  <a:schemeClr val="tx1"/>
                </a:solidFill>
              </a:rPr>
              <a:t>Componentes</a:t>
            </a:r>
            <a:r>
              <a:rPr lang="es-MX" dirty="0">
                <a:solidFill>
                  <a:schemeClr val="tx1"/>
                </a:solidFill>
              </a:rPr>
              <a:t> y </a:t>
            </a:r>
            <a:r>
              <a:rPr lang="es-MX" b="1" dirty="0">
                <a:solidFill>
                  <a:schemeClr val="tx1"/>
                </a:solidFill>
              </a:rPr>
              <a:t>Actividades</a:t>
            </a:r>
            <a:r>
              <a:rPr lang="es-MX" dirty="0">
                <a:solidFill>
                  <a:schemeClr val="tx1"/>
                </a:solidFill>
              </a:rPr>
              <a:t> que permita evaluar su logro.</a:t>
            </a:r>
          </a:p>
          <a:p>
            <a:pPr marL="457200" indent="-457200" algn="just">
              <a:buFont typeface="+mj-lt"/>
              <a:buAutoNum type="arabicPeriod"/>
            </a:pPr>
            <a:r>
              <a:rPr lang="es-MX" b="1" dirty="0">
                <a:solidFill>
                  <a:schemeClr val="tx1"/>
                </a:solidFill>
              </a:rPr>
              <a:t>Metas</a:t>
            </a:r>
            <a:r>
              <a:rPr lang="es-MX" dirty="0">
                <a:solidFill>
                  <a:schemeClr val="tx1"/>
                </a:solidFill>
              </a:rPr>
              <a:t> y </a:t>
            </a:r>
            <a:r>
              <a:rPr lang="es-MX" b="1" dirty="0">
                <a:solidFill>
                  <a:schemeClr val="tx1"/>
                </a:solidFill>
              </a:rPr>
              <a:t>calendarios</a:t>
            </a:r>
            <a:r>
              <a:rPr lang="es-MX" dirty="0">
                <a:solidFill>
                  <a:schemeClr val="tx1"/>
                </a:solidFill>
              </a:rPr>
              <a:t> para cada indicador definido.</a:t>
            </a:r>
          </a:p>
          <a:p>
            <a:pPr marL="457200" indent="-457200" algn="just">
              <a:buFont typeface="+mj-lt"/>
              <a:buAutoNum type="arabicPeriod"/>
            </a:pPr>
            <a:r>
              <a:rPr lang="es-MX" b="1" dirty="0">
                <a:solidFill>
                  <a:schemeClr val="tx1"/>
                </a:solidFill>
              </a:rPr>
              <a:t>Medios de verificación </a:t>
            </a:r>
            <a:r>
              <a:rPr lang="es-MX" dirty="0">
                <a:solidFill>
                  <a:schemeClr val="tx1"/>
                </a:solidFill>
              </a:rPr>
              <a:t>para cada indicador.</a:t>
            </a:r>
          </a:p>
          <a:p>
            <a:pPr marL="457200" indent="-457200" algn="just">
              <a:buFont typeface="+mj-lt"/>
              <a:buAutoNum type="arabicPeriod"/>
            </a:pPr>
            <a:r>
              <a:rPr lang="es-MX" b="1" dirty="0">
                <a:solidFill>
                  <a:schemeClr val="tx1"/>
                </a:solidFill>
              </a:rPr>
              <a:t>Supuestos</a:t>
            </a:r>
            <a:r>
              <a:rPr lang="es-MX" dirty="0">
                <a:solidFill>
                  <a:schemeClr val="tx1"/>
                </a:solidFill>
              </a:rPr>
              <a:t> que correspondan.</a:t>
            </a:r>
          </a:p>
        </p:txBody>
      </p:sp>
      <p:sp>
        <p:nvSpPr>
          <p:cNvPr id="4" name="Marcador de número de diapositiva 3">
            <a:extLst>
              <a:ext uri="{FF2B5EF4-FFF2-40B4-BE49-F238E27FC236}">
                <a16:creationId xmlns:a16="http://schemas.microsoft.com/office/drawing/2014/main" id="{4B5C40FA-B2A3-4B4B-A0AB-022234A9A74E}"/>
              </a:ext>
            </a:extLst>
          </p:cNvPr>
          <p:cNvSpPr>
            <a:spLocks noGrp="1"/>
          </p:cNvSpPr>
          <p:nvPr>
            <p:ph type="sldNum" sz="quarter" idx="2"/>
          </p:nvPr>
        </p:nvSpPr>
        <p:spPr/>
        <p:txBody>
          <a:bodyPr/>
          <a:lstStyle/>
          <a:p>
            <a:fld id="{86CB4B4D-7CA3-9044-876B-883B54F8677D}" type="slidenum">
              <a:rPr lang="es-MX" smtClean="0"/>
              <a:t>43</a:t>
            </a:fld>
            <a:endParaRPr lang="es-MX"/>
          </a:p>
        </p:txBody>
      </p:sp>
      <p:sp>
        <p:nvSpPr>
          <p:cNvPr id="5" name="Título 1">
            <a:extLst>
              <a:ext uri="{FF2B5EF4-FFF2-40B4-BE49-F238E27FC236}">
                <a16:creationId xmlns:a16="http://schemas.microsoft.com/office/drawing/2014/main" id="{2F5BC38A-2555-432E-8E59-5DF75A0AE754}"/>
              </a:ext>
            </a:extLst>
          </p:cNvPr>
          <p:cNvSpPr>
            <a:spLocks noGrp="1"/>
          </p:cNvSpPr>
          <p:nvPr>
            <p:ph type="title"/>
          </p:nvPr>
        </p:nvSpPr>
        <p:spPr>
          <a:xfrm>
            <a:off x="831850" y="335001"/>
            <a:ext cx="10521950" cy="579399"/>
          </a:xfrm>
        </p:spPr>
        <p:txBody>
          <a:bodyPr>
            <a:noAutofit/>
          </a:bodyPr>
          <a:lstStyle/>
          <a:p>
            <a:r>
              <a:rPr lang="es-MX" sz="3200" dirty="0">
                <a:solidFill>
                  <a:srgbClr val="002060"/>
                </a:solidFill>
              </a:rPr>
              <a:t>Consideraciones generales 2</a:t>
            </a:r>
          </a:p>
        </p:txBody>
      </p:sp>
    </p:spTree>
    <p:extLst>
      <p:ext uri="{BB962C8B-B14F-4D97-AF65-F5344CB8AC3E}">
        <p14:creationId xmlns:p14="http://schemas.microsoft.com/office/powerpoint/2010/main" val="63800101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5572E2-BA56-4B1A-8FEC-5E0248BC03E5}"/>
              </a:ext>
            </a:extLst>
          </p:cNvPr>
          <p:cNvSpPr>
            <a:spLocks noGrp="1"/>
          </p:cNvSpPr>
          <p:nvPr>
            <p:ph type="body" sz="half" idx="1"/>
          </p:nvPr>
        </p:nvSpPr>
        <p:spPr>
          <a:xfrm>
            <a:off x="838200" y="1554416"/>
            <a:ext cx="10515600" cy="632193"/>
          </a:xfrm>
        </p:spPr>
        <p:txBody>
          <a:bodyPr>
            <a:normAutofit/>
          </a:bodyPr>
          <a:lstStyle/>
          <a:p>
            <a:pPr algn="ctr"/>
            <a:r>
              <a:rPr lang="es-MX" dirty="0">
                <a:solidFill>
                  <a:schemeClr val="tx1"/>
                </a:solidFill>
              </a:rPr>
              <a:t>Tener una </a:t>
            </a:r>
            <a:r>
              <a:rPr lang="es-MX" u="sng" dirty="0">
                <a:solidFill>
                  <a:schemeClr val="tx1"/>
                </a:solidFill>
              </a:rPr>
              <a:t>ficha técnica</a:t>
            </a:r>
            <a:r>
              <a:rPr lang="es-MX" dirty="0">
                <a:solidFill>
                  <a:schemeClr val="tx1"/>
                </a:solidFill>
              </a:rPr>
              <a:t> en la cual se deberá registrar lo siguiente:</a:t>
            </a:r>
          </a:p>
        </p:txBody>
      </p:sp>
      <p:sp>
        <p:nvSpPr>
          <p:cNvPr id="4" name="Marcador de número de diapositiva 3">
            <a:extLst>
              <a:ext uri="{FF2B5EF4-FFF2-40B4-BE49-F238E27FC236}">
                <a16:creationId xmlns:a16="http://schemas.microsoft.com/office/drawing/2014/main" id="{294AEEEB-CC4F-4DA3-A9F8-AD03D80EC11A}"/>
              </a:ext>
            </a:extLst>
          </p:cNvPr>
          <p:cNvSpPr>
            <a:spLocks noGrp="1"/>
          </p:cNvSpPr>
          <p:nvPr>
            <p:ph type="sldNum" sz="quarter" idx="2"/>
          </p:nvPr>
        </p:nvSpPr>
        <p:spPr/>
        <p:txBody>
          <a:bodyPr/>
          <a:lstStyle/>
          <a:p>
            <a:fld id="{86CB4B4D-7CA3-9044-876B-883B54F8677D}" type="slidenum">
              <a:rPr lang="es-MX" smtClean="0"/>
              <a:t>44</a:t>
            </a:fld>
            <a:endParaRPr lang="es-MX"/>
          </a:p>
        </p:txBody>
      </p:sp>
      <p:sp>
        <p:nvSpPr>
          <p:cNvPr id="5" name="Título 1">
            <a:extLst>
              <a:ext uri="{FF2B5EF4-FFF2-40B4-BE49-F238E27FC236}">
                <a16:creationId xmlns:a16="http://schemas.microsoft.com/office/drawing/2014/main" id="{EEB5A7CD-0319-4C02-B62B-12C8645EA729}"/>
              </a:ext>
            </a:extLst>
          </p:cNvPr>
          <p:cNvSpPr>
            <a:spLocks noGrp="1"/>
          </p:cNvSpPr>
          <p:nvPr>
            <p:ph type="title"/>
          </p:nvPr>
        </p:nvSpPr>
        <p:spPr>
          <a:xfrm>
            <a:off x="825500" y="344289"/>
            <a:ext cx="10521950" cy="719198"/>
          </a:xfrm>
        </p:spPr>
        <p:txBody>
          <a:bodyPr>
            <a:noAutofit/>
          </a:bodyPr>
          <a:lstStyle/>
          <a:p>
            <a:r>
              <a:rPr lang="es-MX" sz="3200" dirty="0">
                <a:solidFill>
                  <a:srgbClr val="002060"/>
                </a:solidFill>
              </a:rPr>
              <a:t>Elementos mínimos en la construcción de indicadores</a:t>
            </a:r>
          </a:p>
        </p:txBody>
      </p:sp>
      <p:sp>
        <p:nvSpPr>
          <p:cNvPr id="6" name="Marcador de texto 2">
            <a:extLst>
              <a:ext uri="{FF2B5EF4-FFF2-40B4-BE49-F238E27FC236}">
                <a16:creationId xmlns:a16="http://schemas.microsoft.com/office/drawing/2014/main" id="{22C39075-4F97-4CB2-ABC1-B7BEEFAEE2DD}"/>
              </a:ext>
            </a:extLst>
          </p:cNvPr>
          <p:cNvSpPr txBox="1">
            <a:spLocks/>
          </p:cNvSpPr>
          <p:nvPr/>
        </p:nvSpPr>
        <p:spPr>
          <a:xfrm>
            <a:off x="1746250" y="2277364"/>
            <a:ext cx="3789846" cy="2589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Arial" panose="020B0604020202020204" pitchFamily="34" charset="0"/>
              <a:buChar char="•"/>
            </a:pPr>
            <a:r>
              <a:rPr lang="es-MX" dirty="0">
                <a:solidFill>
                  <a:schemeClr val="tx1"/>
                </a:solidFill>
              </a:rPr>
              <a:t>Nombre del indicador.</a:t>
            </a:r>
          </a:p>
          <a:p>
            <a:pPr marL="342900" indent="-342900" algn="just" hangingPunct="1">
              <a:buFont typeface="Arial" panose="020B0604020202020204" pitchFamily="34" charset="0"/>
              <a:buChar char="•"/>
            </a:pPr>
            <a:r>
              <a:rPr lang="es-MX" dirty="0">
                <a:solidFill>
                  <a:schemeClr val="tx1"/>
                </a:solidFill>
              </a:rPr>
              <a:t>Dimensión a medir.</a:t>
            </a:r>
          </a:p>
          <a:p>
            <a:pPr marL="342900" indent="-342900" algn="just" hangingPunct="1">
              <a:buFont typeface="Arial" panose="020B0604020202020204" pitchFamily="34" charset="0"/>
              <a:buChar char="•"/>
            </a:pPr>
            <a:r>
              <a:rPr lang="es-MX" dirty="0">
                <a:solidFill>
                  <a:schemeClr val="tx1"/>
                </a:solidFill>
              </a:rPr>
              <a:t>Definición.</a:t>
            </a:r>
          </a:p>
          <a:p>
            <a:pPr marL="342900" indent="-342900" algn="just" hangingPunct="1">
              <a:buFont typeface="Arial" panose="020B0604020202020204" pitchFamily="34" charset="0"/>
              <a:buChar char="•"/>
            </a:pPr>
            <a:r>
              <a:rPr lang="es-MX" dirty="0">
                <a:solidFill>
                  <a:schemeClr val="tx1"/>
                </a:solidFill>
              </a:rPr>
              <a:t>Método de cálculo.</a:t>
            </a:r>
          </a:p>
          <a:p>
            <a:pPr marL="342900" indent="-342900" algn="just" hangingPunct="1">
              <a:buFont typeface="Arial" panose="020B0604020202020204" pitchFamily="34" charset="0"/>
              <a:buChar char="•"/>
            </a:pPr>
            <a:r>
              <a:rPr lang="es-MX" dirty="0">
                <a:solidFill>
                  <a:schemeClr val="tx1"/>
                </a:solidFill>
              </a:rPr>
              <a:t>Unidad de medida.</a:t>
            </a:r>
          </a:p>
        </p:txBody>
      </p:sp>
      <p:sp>
        <p:nvSpPr>
          <p:cNvPr id="7" name="Marcador de texto 2">
            <a:extLst>
              <a:ext uri="{FF2B5EF4-FFF2-40B4-BE49-F238E27FC236}">
                <a16:creationId xmlns:a16="http://schemas.microsoft.com/office/drawing/2014/main" id="{75A5F5F9-9E56-4E15-97BB-FAB28B37160A}"/>
              </a:ext>
            </a:extLst>
          </p:cNvPr>
          <p:cNvSpPr txBox="1">
            <a:spLocks/>
          </p:cNvSpPr>
          <p:nvPr/>
        </p:nvSpPr>
        <p:spPr>
          <a:xfrm>
            <a:off x="6043956" y="2248850"/>
            <a:ext cx="4620454" cy="2589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Arial" panose="020B0604020202020204" pitchFamily="34" charset="0"/>
              <a:buChar char="•"/>
            </a:pPr>
            <a:r>
              <a:rPr lang="es-MX" dirty="0">
                <a:solidFill>
                  <a:schemeClr val="tx1"/>
                </a:solidFill>
              </a:rPr>
              <a:t>Frecuencia de medición.</a:t>
            </a:r>
          </a:p>
          <a:p>
            <a:pPr marL="342900" indent="-342900" algn="just" hangingPunct="1">
              <a:buFont typeface="Arial" panose="020B0604020202020204" pitchFamily="34" charset="0"/>
              <a:buChar char="•"/>
            </a:pPr>
            <a:r>
              <a:rPr lang="es-MX" dirty="0">
                <a:solidFill>
                  <a:schemeClr val="tx1"/>
                </a:solidFill>
              </a:rPr>
              <a:t>Línea base.</a:t>
            </a:r>
          </a:p>
          <a:p>
            <a:pPr marL="342900" indent="-342900" algn="just" hangingPunct="1">
              <a:buFont typeface="Arial" panose="020B0604020202020204" pitchFamily="34" charset="0"/>
              <a:buChar char="•"/>
            </a:pPr>
            <a:r>
              <a:rPr lang="es-MX" dirty="0">
                <a:solidFill>
                  <a:schemeClr val="tx1"/>
                </a:solidFill>
              </a:rPr>
              <a:t>Metas.</a:t>
            </a:r>
          </a:p>
          <a:p>
            <a:pPr marL="342900" indent="-342900" algn="just" hangingPunct="1">
              <a:buFont typeface="Arial" panose="020B0604020202020204" pitchFamily="34" charset="0"/>
              <a:buChar char="•"/>
            </a:pPr>
            <a:r>
              <a:rPr lang="es-MX" dirty="0">
                <a:solidFill>
                  <a:schemeClr val="tx1"/>
                </a:solidFill>
              </a:rPr>
              <a:t>Sentido del indicador.</a:t>
            </a:r>
          </a:p>
          <a:p>
            <a:pPr marL="342900" indent="-342900" algn="just" hangingPunct="1">
              <a:buFont typeface="Arial" panose="020B0604020202020204" pitchFamily="34" charset="0"/>
              <a:buChar char="•"/>
            </a:pPr>
            <a:r>
              <a:rPr lang="es-MX" dirty="0">
                <a:solidFill>
                  <a:schemeClr val="tx1"/>
                </a:solidFill>
              </a:rPr>
              <a:t>Parámetros de semaforización.</a:t>
            </a:r>
          </a:p>
        </p:txBody>
      </p:sp>
    </p:spTree>
    <p:extLst>
      <p:ext uri="{BB962C8B-B14F-4D97-AF65-F5344CB8AC3E}">
        <p14:creationId xmlns:p14="http://schemas.microsoft.com/office/powerpoint/2010/main" val="252314187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DF085C6-015C-4D5B-8236-528728D2C092}"/>
              </a:ext>
            </a:extLst>
          </p:cNvPr>
          <p:cNvSpPr>
            <a:spLocks noGrp="1"/>
          </p:cNvSpPr>
          <p:nvPr>
            <p:ph type="sldNum" sz="quarter" idx="2"/>
          </p:nvPr>
        </p:nvSpPr>
        <p:spPr/>
        <p:txBody>
          <a:bodyPr/>
          <a:lstStyle/>
          <a:p>
            <a:fld id="{86CB4B4D-7CA3-9044-876B-883B54F8677D}" type="slidenum">
              <a:rPr lang="es-MX" smtClean="0"/>
              <a:t>45</a:t>
            </a:fld>
            <a:endParaRPr lang="es-MX"/>
          </a:p>
        </p:txBody>
      </p:sp>
      <p:sp>
        <p:nvSpPr>
          <p:cNvPr id="5" name="Título 1">
            <a:extLst>
              <a:ext uri="{FF2B5EF4-FFF2-40B4-BE49-F238E27FC236}">
                <a16:creationId xmlns:a16="http://schemas.microsoft.com/office/drawing/2014/main" id="{C2CF37C8-68A6-49C1-A13D-1F3970B73688}"/>
              </a:ext>
            </a:extLst>
          </p:cNvPr>
          <p:cNvSpPr>
            <a:spLocks noGrp="1"/>
          </p:cNvSpPr>
          <p:nvPr>
            <p:ph type="title"/>
          </p:nvPr>
        </p:nvSpPr>
        <p:spPr>
          <a:xfrm>
            <a:off x="831850" y="335001"/>
            <a:ext cx="10521950" cy="579399"/>
          </a:xfrm>
        </p:spPr>
        <p:txBody>
          <a:bodyPr>
            <a:noAutofit/>
          </a:bodyPr>
          <a:lstStyle/>
          <a:p>
            <a:r>
              <a:rPr lang="es-MX" sz="2400" dirty="0">
                <a:solidFill>
                  <a:srgbClr val="002060"/>
                </a:solidFill>
              </a:rPr>
              <a:t>Clasificación de las dimensiones según los objetivos de indicadores que miden</a:t>
            </a:r>
          </a:p>
        </p:txBody>
      </p:sp>
      <p:sp>
        <p:nvSpPr>
          <p:cNvPr id="6" name="Rectángulo 5">
            <a:extLst>
              <a:ext uri="{FF2B5EF4-FFF2-40B4-BE49-F238E27FC236}">
                <a16:creationId xmlns:a16="http://schemas.microsoft.com/office/drawing/2014/main" id="{73012652-4614-495D-9811-06FCCD686321}"/>
              </a:ext>
            </a:extLst>
          </p:cNvPr>
          <p:cNvSpPr/>
          <p:nvPr/>
        </p:nvSpPr>
        <p:spPr>
          <a:xfrm>
            <a:off x="255697" y="964454"/>
            <a:ext cx="1207382" cy="369332"/>
          </a:xfrm>
          <a:prstGeom prst="rect">
            <a:avLst/>
          </a:prstGeom>
          <a:noFill/>
        </p:spPr>
        <p:txBody>
          <a:bodyPr wrap="none" lIns="91440" tIns="45720" rIns="91440" bIns="45720">
            <a:spAutoFit/>
          </a:bodyPr>
          <a:lstStyle/>
          <a:p>
            <a:pPr algn="ctr"/>
            <a:r>
              <a:rPr lang="es-ES" b="1" cap="none" spc="0" dirty="0">
                <a:ln w="0"/>
                <a:solidFill>
                  <a:schemeClr val="tx1"/>
                </a:solidFill>
              </a:rPr>
              <a:t>Dimensión</a:t>
            </a:r>
          </a:p>
        </p:txBody>
      </p:sp>
      <p:sp>
        <p:nvSpPr>
          <p:cNvPr id="7" name="Rectángulo 6">
            <a:extLst>
              <a:ext uri="{FF2B5EF4-FFF2-40B4-BE49-F238E27FC236}">
                <a16:creationId xmlns:a16="http://schemas.microsoft.com/office/drawing/2014/main" id="{D0781791-25EC-4A97-9A38-877AF380AA6A}"/>
              </a:ext>
            </a:extLst>
          </p:cNvPr>
          <p:cNvSpPr/>
          <p:nvPr/>
        </p:nvSpPr>
        <p:spPr>
          <a:xfrm>
            <a:off x="2889370" y="988294"/>
            <a:ext cx="1293945" cy="369332"/>
          </a:xfrm>
          <a:prstGeom prst="rect">
            <a:avLst/>
          </a:prstGeom>
          <a:noFill/>
        </p:spPr>
        <p:txBody>
          <a:bodyPr wrap="none" lIns="91440" tIns="45720" rIns="91440" bIns="45720">
            <a:spAutoFit/>
          </a:bodyPr>
          <a:lstStyle/>
          <a:p>
            <a:pPr algn="ctr"/>
            <a:r>
              <a:rPr lang="es-ES" b="1" cap="none" spc="0" dirty="0">
                <a:ln w="0"/>
                <a:solidFill>
                  <a:schemeClr val="tx1"/>
                </a:solidFill>
              </a:rPr>
              <a:t>Descripción</a:t>
            </a:r>
          </a:p>
        </p:txBody>
      </p:sp>
      <p:sp>
        <p:nvSpPr>
          <p:cNvPr id="8" name="Rectángulo 7">
            <a:extLst>
              <a:ext uri="{FF2B5EF4-FFF2-40B4-BE49-F238E27FC236}">
                <a16:creationId xmlns:a16="http://schemas.microsoft.com/office/drawing/2014/main" id="{8C25D985-6695-4DCD-93CC-26688DC1A521}"/>
              </a:ext>
            </a:extLst>
          </p:cNvPr>
          <p:cNvSpPr/>
          <p:nvPr/>
        </p:nvSpPr>
        <p:spPr>
          <a:xfrm>
            <a:off x="6537950" y="964455"/>
            <a:ext cx="962122" cy="369332"/>
          </a:xfrm>
          <a:prstGeom prst="rect">
            <a:avLst/>
          </a:prstGeom>
          <a:noFill/>
        </p:spPr>
        <p:txBody>
          <a:bodyPr wrap="none" lIns="91440" tIns="45720" rIns="91440" bIns="45720">
            <a:spAutoFit/>
          </a:bodyPr>
          <a:lstStyle/>
          <a:p>
            <a:pPr algn="ctr"/>
            <a:r>
              <a:rPr lang="es-ES" b="1" cap="none" spc="0" dirty="0">
                <a:ln w="0"/>
                <a:solidFill>
                  <a:schemeClr val="tx1"/>
                </a:solidFill>
              </a:rPr>
              <a:t>Ejemplo</a:t>
            </a:r>
          </a:p>
        </p:txBody>
      </p:sp>
      <p:sp>
        <p:nvSpPr>
          <p:cNvPr id="9" name="Rectángulo 8">
            <a:extLst>
              <a:ext uri="{FF2B5EF4-FFF2-40B4-BE49-F238E27FC236}">
                <a16:creationId xmlns:a16="http://schemas.microsoft.com/office/drawing/2014/main" id="{B36B9400-389F-4D86-BD61-8950E546F0FA}"/>
              </a:ext>
            </a:extLst>
          </p:cNvPr>
          <p:cNvSpPr/>
          <p:nvPr/>
        </p:nvSpPr>
        <p:spPr>
          <a:xfrm>
            <a:off x="8627333" y="988294"/>
            <a:ext cx="2726467" cy="369332"/>
          </a:xfrm>
          <a:prstGeom prst="rect">
            <a:avLst/>
          </a:prstGeom>
          <a:noFill/>
        </p:spPr>
        <p:txBody>
          <a:bodyPr wrap="square" lIns="91440" tIns="45720" rIns="91440" bIns="45720">
            <a:spAutoFit/>
          </a:bodyPr>
          <a:lstStyle/>
          <a:p>
            <a:pPr algn="ctr"/>
            <a:r>
              <a:rPr lang="es-ES" b="1" cap="none" spc="0" dirty="0">
                <a:ln w="0"/>
                <a:solidFill>
                  <a:schemeClr val="tx1"/>
                </a:solidFill>
              </a:rPr>
              <a:t>Se aplica en objetivos de:</a:t>
            </a:r>
          </a:p>
        </p:txBody>
      </p:sp>
      <p:sp>
        <p:nvSpPr>
          <p:cNvPr id="10" name="Rectángulo: esquinas redondeadas 9">
            <a:extLst>
              <a:ext uri="{FF2B5EF4-FFF2-40B4-BE49-F238E27FC236}">
                <a16:creationId xmlns:a16="http://schemas.microsoft.com/office/drawing/2014/main" id="{A8D6DAF9-C814-45B7-AA9C-D170DC0FB9B3}"/>
              </a:ext>
            </a:extLst>
          </p:cNvPr>
          <p:cNvSpPr/>
          <p:nvPr/>
        </p:nvSpPr>
        <p:spPr>
          <a:xfrm>
            <a:off x="255697" y="1427645"/>
            <a:ext cx="1207382"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b="1" dirty="0"/>
              <a:t>Eficacia</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
        <p:nvSpPr>
          <p:cNvPr id="11" name="Flecha: a la derecha 10">
            <a:extLst>
              <a:ext uri="{FF2B5EF4-FFF2-40B4-BE49-F238E27FC236}">
                <a16:creationId xmlns:a16="http://schemas.microsoft.com/office/drawing/2014/main" id="{0C737ADB-69C2-455A-9C6C-916A7D70036E}"/>
              </a:ext>
            </a:extLst>
          </p:cNvPr>
          <p:cNvSpPr/>
          <p:nvPr/>
        </p:nvSpPr>
        <p:spPr>
          <a:xfrm>
            <a:off x="1643874" y="1728559"/>
            <a:ext cx="299717" cy="384739"/>
          </a:xfrm>
          <a:prstGeom prst="righ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ángulo: esquinas redondeadas 11">
            <a:extLst>
              <a:ext uri="{FF2B5EF4-FFF2-40B4-BE49-F238E27FC236}">
                <a16:creationId xmlns:a16="http://schemas.microsoft.com/office/drawing/2014/main" id="{131C4DBB-EFF4-4738-AA06-A7427CD91B66}"/>
              </a:ext>
            </a:extLst>
          </p:cNvPr>
          <p:cNvSpPr/>
          <p:nvPr/>
        </p:nvSpPr>
        <p:spPr>
          <a:xfrm>
            <a:off x="2046111" y="1428644"/>
            <a:ext cx="3225630"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Mide el nivel de cumplimiento de los objetivos.</a:t>
            </a:r>
          </a:p>
          <a:p>
            <a:pPr marL="0" marR="0" indent="0" algn="just" defTabSz="914400" rtl="0" fontAlgn="auto" latinLnBrk="0" hangingPunct="0">
              <a:lnSpc>
                <a:spcPct val="100000"/>
              </a:lnSpc>
              <a:spcBef>
                <a:spcPts val="0"/>
              </a:spcBef>
              <a:spcAft>
                <a:spcPts val="0"/>
              </a:spcAft>
              <a:buClrTx/>
              <a:buSzTx/>
              <a:buFontTx/>
              <a:buNone/>
              <a:tabLst/>
            </a:pPr>
            <a:endParaRPr lang="es-MX" dirty="0"/>
          </a:p>
        </p:txBody>
      </p:sp>
      <p:sp>
        <p:nvSpPr>
          <p:cNvPr id="13" name="Rectángulo: esquinas redondeadas 12">
            <a:extLst>
              <a:ext uri="{FF2B5EF4-FFF2-40B4-BE49-F238E27FC236}">
                <a16:creationId xmlns:a16="http://schemas.microsoft.com/office/drawing/2014/main" id="{36A1A3A1-257C-4B36-BAB9-1B88ABF3BF45}"/>
              </a:ext>
            </a:extLst>
          </p:cNvPr>
          <p:cNvSpPr/>
          <p:nvPr/>
        </p:nvSpPr>
        <p:spPr>
          <a:xfrm>
            <a:off x="5426186" y="1427645"/>
            <a:ext cx="3187066"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Tasa de deserción de la Educación Media Superior.</a:t>
            </a:r>
          </a:p>
          <a:p>
            <a:pPr marL="0" marR="0" indent="0" algn="just" defTabSz="914400" rtl="0" fontAlgn="auto" latinLnBrk="0" hangingPunct="0">
              <a:lnSpc>
                <a:spcPct val="100000"/>
              </a:lnSpc>
              <a:spcBef>
                <a:spcPts val="0"/>
              </a:spcBef>
              <a:spcAft>
                <a:spcPts val="0"/>
              </a:spcAft>
              <a:buClrTx/>
              <a:buSzTx/>
              <a:buFontTx/>
              <a:buNone/>
              <a:tabLst/>
            </a:pPr>
            <a:endParaRPr lang="es-MX" dirty="0"/>
          </a:p>
        </p:txBody>
      </p:sp>
      <p:sp>
        <p:nvSpPr>
          <p:cNvPr id="14" name="Rectángulo: esquinas redondeadas 13">
            <a:extLst>
              <a:ext uri="{FF2B5EF4-FFF2-40B4-BE49-F238E27FC236}">
                <a16:creationId xmlns:a16="http://schemas.microsoft.com/office/drawing/2014/main" id="{82C35B9F-3CE3-4191-A242-2AE5027B6D26}"/>
              </a:ext>
            </a:extLst>
          </p:cNvPr>
          <p:cNvSpPr/>
          <p:nvPr/>
        </p:nvSpPr>
        <p:spPr>
          <a:xfrm>
            <a:off x="8754336" y="1580879"/>
            <a:ext cx="2472463"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Fin </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Propósito.</a:t>
            </a:r>
          </a:p>
        </p:txBody>
      </p:sp>
      <p:sp>
        <p:nvSpPr>
          <p:cNvPr id="15" name="Rectángulo: esquinas redondeadas 14">
            <a:extLst>
              <a:ext uri="{FF2B5EF4-FFF2-40B4-BE49-F238E27FC236}">
                <a16:creationId xmlns:a16="http://schemas.microsoft.com/office/drawing/2014/main" id="{7573F713-5F17-42A2-92A1-DF256B4C5625}"/>
              </a:ext>
            </a:extLst>
          </p:cNvPr>
          <p:cNvSpPr/>
          <p:nvPr/>
        </p:nvSpPr>
        <p:spPr>
          <a:xfrm>
            <a:off x="255697" y="2543057"/>
            <a:ext cx="1207382"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b="1" dirty="0"/>
              <a:t>Eficiencia</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
        <p:nvSpPr>
          <p:cNvPr id="17" name="Rectángulo: esquinas redondeadas 16">
            <a:extLst>
              <a:ext uri="{FF2B5EF4-FFF2-40B4-BE49-F238E27FC236}">
                <a16:creationId xmlns:a16="http://schemas.microsoft.com/office/drawing/2014/main" id="{1C7ACB36-EEA9-4AEF-8968-B17718D0CB3A}"/>
              </a:ext>
            </a:extLst>
          </p:cNvPr>
          <p:cNvSpPr/>
          <p:nvPr/>
        </p:nvSpPr>
        <p:spPr>
          <a:xfrm>
            <a:off x="2049772" y="2566896"/>
            <a:ext cx="3221969"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Busca medir que tan bien se han utilizado los recursos en la producción de resultados.</a:t>
            </a:r>
          </a:p>
        </p:txBody>
      </p:sp>
      <p:sp>
        <p:nvSpPr>
          <p:cNvPr id="18" name="Rectángulo: esquinas redondeadas 17">
            <a:extLst>
              <a:ext uri="{FF2B5EF4-FFF2-40B4-BE49-F238E27FC236}">
                <a16:creationId xmlns:a16="http://schemas.microsoft.com/office/drawing/2014/main" id="{95B8A7E7-4FA8-4DBD-89CB-C0AFB259E2B9}"/>
              </a:ext>
            </a:extLst>
          </p:cNvPr>
          <p:cNvSpPr/>
          <p:nvPr/>
        </p:nvSpPr>
        <p:spPr>
          <a:xfrm>
            <a:off x="5407115" y="2550553"/>
            <a:ext cx="3206137"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Promedio de estudiantes que desertan de la educación Media Superior por maestro.</a:t>
            </a:r>
          </a:p>
        </p:txBody>
      </p:sp>
      <p:sp>
        <p:nvSpPr>
          <p:cNvPr id="19" name="Rectángulo: esquinas redondeadas 18">
            <a:extLst>
              <a:ext uri="{FF2B5EF4-FFF2-40B4-BE49-F238E27FC236}">
                <a16:creationId xmlns:a16="http://schemas.microsoft.com/office/drawing/2014/main" id="{0DF7194A-A714-4E75-B3C0-42550659A6E2}"/>
              </a:ext>
            </a:extLst>
          </p:cNvPr>
          <p:cNvSpPr/>
          <p:nvPr/>
        </p:nvSpPr>
        <p:spPr>
          <a:xfrm>
            <a:off x="8735265" y="2696290"/>
            <a:ext cx="2472463"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Componente.</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Actividad.</a:t>
            </a:r>
          </a:p>
        </p:txBody>
      </p:sp>
      <p:sp>
        <p:nvSpPr>
          <p:cNvPr id="23" name="Flecha: a la derecha 22">
            <a:extLst>
              <a:ext uri="{FF2B5EF4-FFF2-40B4-BE49-F238E27FC236}">
                <a16:creationId xmlns:a16="http://schemas.microsoft.com/office/drawing/2014/main" id="{782CA101-2248-4787-AC36-C3F0D4DE1691}"/>
              </a:ext>
            </a:extLst>
          </p:cNvPr>
          <p:cNvSpPr/>
          <p:nvPr/>
        </p:nvSpPr>
        <p:spPr>
          <a:xfrm>
            <a:off x="1643874" y="2808984"/>
            <a:ext cx="299717" cy="384739"/>
          </a:xfrm>
          <a:prstGeom prst="righ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grpSp>
        <p:nvGrpSpPr>
          <p:cNvPr id="16" name="Grupo 15">
            <a:extLst>
              <a:ext uri="{FF2B5EF4-FFF2-40B4-BE49-F238E27FC236}">
                <a16:creationId xmlns:a16="http://schemas.microsoft.com/office/drawing/2014/main" id="{3BE218D7-4C8E-4D58-899B-AE51D2403C5B}"/>
              </a:ext>
            </a:extLst>
          </p:cNvPr>
          <p:cNvGrpSpPr/>
          <p:nvPr/>
        </p:nvGrpSpPr>
        <p:grpSpPr>
          <a:xfrm>
            <a:off x="250707" y="4830257"/>
            <a:ext cx="10999873" cy="1418355"/>
            <a:chOff x="214264" y="3713720"/>
            <a:chExt cx="10999873" cy="1418355"/>
          </a:xfrm>
        </p:grpSpPr>
        <p:sp>
          <p:nvSpPr>
            <p:cNvPr id="20" name="Rectángulo: esquinas redondeadas 19">
              <a:extLst>
                <a:ext uri="{FF2B5EF4-FFF2-40B4-BE49-F238E27FC236}">
                  <a16:creationId xmlns:a16="http://schemas.microsoft.com/office/drawing/2014/main" id="{E7A0E337-EE0A-466C-A98F-ECB0FEE06145}"/>
                </a:ext>
              </a:extLst>
            </p:cNvPr>
            <p:cNvSpPr/>
            <p:nvPr/>
          </p:nvSpPr>
          <p:spPr>
            <a:xfrm>
              <a:off x="214264" y="3713720"/>
              <a:ext cx="1207382" cy="133826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2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2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b="1" dirty="0"/>
                <a:t>Calidad</a:t>
              </a:r>
            </a:p>
            <a:p>
              <a:pPr marL="0" marR="0" indent="0" algn="ctr" defTabSz="914400" rtl="0" fontAlgn="auto" latinLnBrk="0" hangingPunct="0">
                <a:lnSpc>
                  <a:spcPct val="100000"/>
                </a:lnSpc>
                <a:spcBef>
                  <a:spcPts val="0"/>
                </a:spcBef>
                <a:spcAft>
                  <a:spcPts val="0"/>
                </a:spcAft>
                <a:buClrTx/>
                <a:buSzTx/>
                <a:buFontTx/>
                <a:buNone/>
                <a:tabLst/>
              </a:pPr>
              <a:endParaRPr kumimoji="0" lang="es-MX" sz="16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400" b="1" i="0" u="none" strike="noStrike" cap="none" spc="0" normalizeH="0" baseline="0" dirty="0">
                <a:ln>
                  <a:noFill/>
                </a:ln>
                <a:solidFill>
                  <a:srgbClr val="000000"/>
                </a:solidFill>
                <a:effectLst/>
                <a:uFillTx/>
                <a:latin typeface="+mj-lt"/>
                <a:ea typeface="+mj-ea"/>
                <a:cs typeface="+mj-cs"/>
                <a:sym typeface="Calibri"/>
              </a:endParaRPr>
            </a:p>
          </p:txBody>
        </p:sp>
        <p:sp>
          <p:nvSpPr>
            <p:cNvPr id="22" name="Rectángulo: esquinas redondeadas 21">
              <a:extLst>
                <a:ext uri="{FF2B5EF4-FFF2-40B4-BE49-F238E27FC236}">
                  <a16:creationId xmlns:a16="http://schemas.microsoft.com/office/drawing/2014/main" id="{673EDAF2-9EF0-49BB-9B79-C9B085C77A8A}"/>
                </a:ext>
              </a:extLst>
            </p:cNvPr>
            <p:cNvSpPr/>
            <p:nvPr/>
          </p:nvSpPr>
          <p:spPr>
            <a:xfrm>
              <a:off x="2008339" y="3742679"/>
              <a:ext cx="3225630" cy="1328021"/>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Busca evaluar atributos de los bienes o servicios producidos por el programa respecto a normas o referencias externas.</a:t>
              </a:r>
            </a:p>
          </p:txBody>
        </p:sp>
        <p:sp>
          <p:nvSpPr>
            <p:cNvPr id="24" name="Flecha: a la derecha 23">
              <a:extLst>
                <a:ext uri="{FF2B5EF4-FFF2-40B4-BE49-F238E27FC236}">
                  <a16:creationId xmlns:a16="http://schemas.microsoft.com/office/drawing/2014/main" id="{0ADBCE9C-341B-4246-8BB8-A92BB67E9192}"/>
                </a:ext>
              </a:extLst>
            </p:cNvPr>
            <p:cNvSpPr/>
            <p:nvPr/>
          </p:nvSpPr>
          <p:spPr>
            <a:xfrm>
              <a:off x="1602441" y="3998111"/>
              <a:ext cx="299717" cy="384739"/>
            </a:xfrm>
            <a:prstGeom prst="righ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ángulo: esquinas redondeadas 24">
              <a:extLst>
                <a:ext uri="{FF2B5EF4-FFF2-40B4-BE49-F238E27FC236}">
                  <a16:creationId xmlns:a16="http://schemas.microsoft.com/office/drawing/2014/main" id="{694E0326-D678-47E5-BBBD-47687703E316}"/>
                </a:ext>
              </a:extLst>
            </p:cNvPr>
            <p:cNvSpPr/>
            <p:nvPr/>
          </p:nvSpPr>
          <p:spPr>
            <a:xfrm>
              <a:off x="5384753" y="3770003"/>
              <a:ext cx="3206137" cy="1328021"/>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Porcentaje de estudiantes egresados de Educación Media Superior con buen rendimiento (9-10 promedio).</a:t>
              </a:r>
            </a:p>
          </p:txBody>
        </p:sp>
        <p:sp>
          <p:nvSpPr>
            <p:cNvPr id="26" name="Rectángulo: esquinas redondeadas 25">
              <a:extLst>
                <a:ext uri="{FF2B5EF4-FFF2-40B4-BE49-F238E27FC236}">
                  <a16:creationId xmlns:a16="http://schemas.microsoft.com/office/drawing/2014/main" id="{D051BAC5-8E85-4E36-AE98-1330BCB5DA11}"/>
                </a:ext>
              </a:extLst>
            </p:cNvPr>
            <p:cNvSpPr/>
            <p:nvPr/>
          </p:nvSpPr>
          <p:spPr>
            <a:xfrm>
              <a:off x="8741674" y="3770002"/>
              <a:ext cx="2472463" cy="1362073"/>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just" defTabSz="914400" rtl="0" fontAlgn="auto" latinLnBrk="0" hangingPunct="0">
                <a:lnSpc>
                  <a:spcPct val="100000"/>
                </a:lnSpc>
                <a:spcBef>
                  <a:spcPts val="0"/>
                </a:spcBef>
                <a:spcAft>
                  <a:spcPts val="0"/>
                </a:spcAft>
                <a:buClrTx/>
                <a:buSzTx/>
                <a:tabLst/>
              </a:pPr>
              <a:endParaRPr lang="es-MX" sz="2800" dirty="0"/>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Componente.</a:t>
              </a:r>
            </a:p>
            <a:p>
              <a:pPr marR="0" algn="just" defTabSz="914400" rtl="0" fontAlgn="auto" latinLnBrk="0" hangingPunct="0">
                <a:lnSpc>
                  <a:spcPct val="100000"/>
                </a:lnSpc>
                <a:spcBef>
                  <a:spcPts val="0"/>
                </a:spcBef>
                <a:spcAft>
                  <a:spcPts val="0"/>
                </a:spcAft>
                <a:buClrTx/>
                <a:buSzTx/>
                <a:tabLst/>
              </a:pPr>
              <a:endParaRPr lang="es-MX" sz="1400" dirty="0"/>
            </a:p>
            <a:p>
              <a:pPr marR="0" algn="just" defTabSz="914400" rtl="0" fontAlgn="auto" latinLnBrk="0" hangingPunct="0">
                <a:lnSpc>
                  <a:spcPct val="100000"/>
                </a:lnSpc>
                <a:spcBef>
                  <a:spcPts val="0"/>
                </a:spcBef>
                <a:spcAft>
                  <a:spcPts val="0"/>
                </a:spcAft>
                <a:buClrTx/>
                <a:buSzTx/>
                <a:tabLst/>
              </a:pPr>
              <a:endParaRPr lang="es-MX" sz="1400" dirty="0"/>
            </a:p>
          </p:txBody>
        </p:sp>
      </p:grpSp>
      <p:sp>
        <p:nvSpPr>
          <p:cNvPr id="27" name="Rectángulo: esquinas redondeadas 26">
            <a:extLst>
              <a:ext uri="{FF2B5EF4-FFF2-40B4-BE49-F238E27FC236}">
                <a16:creationId xmlns:a16="http://schemas.microsoft.com/office/drawing/2014/main" id="{BC42D2CE-AF3D-49FC-B4F4-34D1ED5EE1F5}"/>
              </a:ext>
            </a:extLst>
          </p:cNvPr>
          <p:cNvSpPr/>
          <p:nvPr/>
        </p:nvSpPr>
        <p:spPr>
          <a:xfrm>
            <a:off x="250707" y="3686657"/>
            <a:ext cx="1207382"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b="1" dirty="0"/>
              <a:t>Economía</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
        <p:nvSpPr>
          <p:cNvPr id="28" name="Flecha: a la derecha 27">
            <a:extLst>
              <a:ext uri="{FF2B5EF4-FFF2-40B4-BE49-F238E27FC236}">
                <a16:creationId xmlns:a16="http://schemas.microsoft.com/office/drawing/2014/main" id="{1877A1E4-E866-4A9E-914B-B4FBDE5EBD81}"/>
              </a:ext>
            </a:extLst>
          </p:cNvPr>
          <p:cNvSpPr/>
          <p:nvPr/>
        </p:nvSpPr>
        <p:spPr>
          <a:xfrm>
            <a:off x="1633754" y="4005064"/>
            <a:ext cx="299717" cy="384739"/>
          </a:xfrm>
          <a:prstGeom prst="rightArrow">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ángulo: esquinas redondeadas 28">
            <a:extLst>
              <a:ext uri="{FF2B5EF4-FFF2-40B4-BE49-F238E27FC236}">
                <a16:creationId xmlns:a16="http://schemas.microsoft.com/office/drawing/2014/main" id="{0F750867-61DF-40F3-81A4-B63F3B0677B2}"/>
              </a:ext>
            </a:extLst>
          </p:cNvPr>
          <p:cNvSpPr/>
          <p:nvPr/>
        </p:nvSpPr>
        <p:spPr>
          <a:xfrm>
            <a:off x="2041121" y="3726841"/>
            <a:ext cx="3225630"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Mide la capacidad para generar y movilizar adecuadamente los recursos financieros.</a:t>
            </a:r>
          </a:p>
        </p:txBody>
      </p:sp>
      <p:sp>
        <p:nvSpPr>
          <p:cNvPr id="30" name="Rectángulo: esquinas redondeadas 29">
            <a:extLst>
              <a:ext uri="{FF2B5EF4-FFF2-40B4-BE49-F238E27FC236}">
                <a16:creationId xmlns:a16="http://schemas.microsoft.com/office/drawing/2014/main" id="{7416DD75-760C-44D8-96DE-7ECED3472F95}"/>
              </a:ext>
            </a:extLst>
          </p:cNvPr>
          <p:cNvSpPr/>
          <p:nvPr/>
        </p:nvSpPr>
        <p:spPr>
          <a:xfrm>
            <a:off x="5421196" y="3718455"/>
            <a:ext cx="3206137"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Porcentaje del costo del pasaje que es subsidiado.</a:t>
            </a:r>
          </a:p>
          <a:p>
            <a:pPr marL="0" marR="0" indent="0" algn="just" defTabSz="914400" rtl="0" fontAlgn="auto" latinLnBrk="0" hangingPunct="0">
              <a:lnSpc>
                <a:spcPct val="100000"/>
              </a:lnSpc>
              <a:spcBef>
                <a:spcPts val="0"/>
              </a:spcBef>
              <a:spcAft>
                <a:spcPts val="0"/>
              </a:spcAft>
              <a:buClrTx/>
              <a:buSzTx/>
              <a:buFontTx/>
              <a:buNone/>
              <a:tabLst/>
            </a:pPr>
            <a:endParaRPr lang="es-MX" dirty="0"/>
          </a:p>
        </p:txBody>
      </p:sp>
      <p:sp>
        <p:nvSpPr>
          <p:cNvPr id="31" name="Rectángulo: esquinas redondeadas 30">
            <a:extLst>
              <a:ext uri="{FF2B5EF4-FFF2-40B4-BE49-F238E27FC236}">
                <a16:creationId xmlns:a16="http://schemas.microsoft.com/office/drawing/2014/main" id="{E6F13FE4-53D3-49A8-A264-322FB81A6F5C}"/>
              </a:ext>
            </a:extLst>
          </p:cNvPr>
          <p:cNvSpPr/>
          <p:nvPr/>
        </p:nvSpPr>
        <p:spPr>
          <a:xfrm>
            <a:off x="8778117" y="3701428"/>
            <a:ext cx="2472463" cy="1055606"/>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just" defTabSz="914400" rtl="0" fontAlgn="auto" latinLnBrk="0" hangingPunct="0">
              <a:lnSpc>
                <a:spcPct val="100000"/>
              </a:lnSpc>
              <a:spcBef>
                <a:spcPts val="0"/>
              </a:spcBef>
              <a:spcAft>
                <a:spcPts val="0"/>
              </a:spcAft>
              <a:buClrTx/>
              <a:buSzTx/>
              <a:tabLst/>
            </a:pPr>
            <a:endParaRPr lang="es-MX" sz="1000" dirty="0"/>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Componente.</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es-MX" dirty="0"/>
              <a:t>Actividad.</a:t>
            </a:r>
          </a:p>
          <a:p>
            <a:pPr marR="0" algn="just" defTabSz="914400" rtl="0" fontAlgn="auto" latinLnBrk="0" hangingPunct="0">
              <a:lnSpc>
                <a:spcPct val="100000"/>
              </a:lnSpc>
              <a:spcBef>
                <a:spcPts val="0"/>
              </a:spcBef>
              <a:spcAft>
                <a:spcPts val="0"/>
              </a:spcAft>
              <a:buClrTx/>
              <a:buSzTx/>
              <a:tabLst/>
            </a:pPr>
            <a:endParaRPr lang="es-MX" sz="1000" dirty="0"/>
          </a:p>
        </p:txBody>
      </p:sp>
      <p:sp>
        <p:nvSpPr>
          <p:cNvPr id="2" name="Elipse 1">
            <a:extLst>
              <a:ext uri="{FF2B5EF4-FFF2-40B4-BE49-F238E27FC236}">
                <a16:creationId xmlns:a16="http://schemas.microsoft.com/office/drawing/2014/main" id="{4530B046-E2E9-45D1-9247-CC476A72D444}"/>
              </a:ext>
            </a:extLst>
          </p:cNvPr>
          <p:cNvSpPr/>
          <p:nvPr/>
        </p:nvSpPr>
        <p:spPr>
          <a:xfrm>
            <a:off x="3475773" y="428381"/>
            <a:ext cx="1665698" cy="557037"/>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 name="Elipse 2">
            <a:extLst>
              <a:ext uri="{FF2B5EF4-FFF2-40B4-BE49-F238E27FC236}">
                <a16:creationId xmlns:a16="http://schemas.microsoft.com/office/drawing/2014/main" id="{ACB00DF5-DFBD-4BB4-A934-56FECF3E2A5C}"/>
              </a:ext>
            </a:extLst>
          </p:cNvPr>
          <p:cNvSpPr/>
          <p:nvPr/>
        </p:nvSpPr>
        <p:spPr>
          <a:xfrm>
            <a:off x="255697" y="964300"/>
            <a:ext cx="1207382" cy="393326"/>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102054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B6A55-8E0D-430F-A5B3-F246D8701296}"/>
              </a:ext>
            </a:extLst>
          </p:cNvPr>
          <p:cNvSpPr>
            <a:spLocks noGrp="1"/>
          </p:cNvSpPr>
          <p:nvPr>
            <p:ph type="title"/>
          </p:nvPr>
        </p:nvSpPr>
        <p:spPr/>
        <p:txBody>
          <a:bodyPr/>
          <a:lstStyle/>
          <a:p>
            <a:r>
              <a:rPr lang="es-MX" dirty="0"/>
              <a:t>Actividad</a:t>
            </a:r>
          </a:p>
        </p:txBody>
      </p:sp>
      <p:sp>
        <p:nvSpPr>
          <p:cNvPr id="4" name="Marcador de número de diapositiva 3">
            <a:extLst>
              <a:ext uri="{FF2B5EF4-FFF2-40B4-BE49-F238E27FC236}">
                <a16:creationId xmlns:a16="http://schemas.microsoft.com/office/drawing/2014/main" id="{FB75D59E-C3DC-4BE1-B735-975164ECE90E}"/>
              </a:ext>
            </a:extLst>
          </p:cNvPr>
          <p:cNvSpPr>
            <a:spLocks noGrp="1"/>
          </p:cNvSpPr>
          <p:nvPr>
            <p:ph type="sldNum" sz="quarter" idx="2"/>
          </p:nvPr>
        </p:nvSpPr>
        <p:spPr/>
        <p:txBody>
          <a:bodyPr/>
          <a:lstStyle/>
          <a:p>
            <a:fld id="{86CB4B4D-7CA3-9044-876B-883B54F8677D}" type="slidenum">
              <a:rPr lang="es-MX" smtClean="0"/>
              <a:t>46</a:t>
            </a:fld>
            <a:endParaRPr lang="es-MX"/>
          </a:p>
        </p:txBody>
      </p:sp>
      <p:sp>
        <p:nvSpPr>
          <p:cNvPr id="5" name="Rectángulo 4">
            <a:extLst>
              <a:ext uri="{FF2B5EF4-FFF2-40B4-BE49-F238E27FC236}">
                <a16:creationId xmlns:a16="http://schemas.microsoft.com/office/drawing/2014/main" id="{8605887D-E504-4417-91F6-C9B8184964AB}"/>
              </a:ext>
            </a:extLst>
          </p:cNvPr>
          <p:cNvSpPr/>
          <p:nvPr/>
        </p:nvSpPr>
        <p:spPr>
          <a:xfrm>
            <a:off x="4127352" y="3244334"/>
            <a:ext cx="3937296" cy="369332"/>
          </a:xfrm>
          <a:prstGeom prst="rect">
            <a:avLst/>
          </a:prstGeom>
        </p:spPr>
        <p:txBody>
          <a:bodyPr wrap="none">
            <a:spAutoFit/>
          </a:bodyPr>
          <a:lstStyle/>
          <a:p>
            <a:r>
              <a:rPr lang="es-MX" dirty="0">
                <a:hlinkClick r:id="rId2"/>
              </a:rPr>
              <a:t>Construcción de un indicador - YouTube</a:t>
            </a:r>
            <a:endParaRPr lang="es-MX" dirty="0"/>
          </a:p>
        </p:txBody>
      </p:sp>
    </p:spTree>
    <p:extLst>
      <p:ext uri="{BB962C8B-B14F-4D97-AF65-F5344CB8AC3E}">
        <p14:creationId xmlns:p14="http://schemas.microsoft.com/office/powerpoint/2010/main" val="36832235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B19FB68-EA9B-4A54-AE80-3D615141A35C}"/>
              </a:ext>
            </a:extLst>
          </p:cNvPr>
          <p:cNvSpPr>
            <a:spLocks noGrp="1"/>
          </p:cNvSpPr>
          <p:nvPr>
            <p:ph type="title"/>
          </p:nvPr>
        </p:nvSpPr>
        <p:spPr/>
        <p:txBody>
          <a:bodyPr/>
          <a:lstStyle/>
          <a:p>
            <a:r>
              <a:rPr lang="es-MX" dirty="0">
                <a:solidFill>
                  <a:srgbClr val="002060"/>
                </a:solidFill>
              </a:rPr>
              <a:t>Matriz de Indicadores para Resultados</a:t>
            </a:r>
          </a:p>
        </p:txBody>
      </p:sp>
      <p:sp>
        <p:nvSpPr>
          <p:cNvPr id="6" name="Marcador de texto 5">
            <a:extLst>
              <a:ext uri="{FF2B5EF4-FFF2-40B4-BE49-F238E27FC236}">
                <a16:creationId xmlns:a16="http://schemas.microsoft.com/office/drawing/2014/main" id="{C5EED8A0-DB02-485E-BDBE-9743EAAB85FB}"/>
              </a:ext>
            </a:extLst>
          </p:cNvPr>
          <p:cNvSpPr>
            <a:spLocks noGrp="1"/>
          </p:cNvSpPr>
          <p:nvPr>
            <p:ph type="body" sz="half" idx="1"/>
          </p:nvPr>
        </p:nvSpPr>
        <p:spPr>
          <a:xfrm>
            <a:off x="831850" y="2956561"/>
            <a:ext cx="10515600" cy="593463"/>
          </a:xfrm>
        </p:spPr>
        <p:txBody>
          <a:bodyPr/>
          <a:lstStyle/>
          <a:p>
            <a:pPr algn="ctr"/>
            <a:r>
              <a:rPr lang="es-MX" dirty="0">
                <a:solidFill>
                  <a:srgbClr val="C00000"/>
                </a:solidFill>
              </a:rPr>
              <a:t>MIR</a:t>
            </a:r>
          </a:p>
        </p:txBody>
      </p:sp>
      <p:sp>
        <p:nvSpPr>
          <p:cNvPr id="4" name="Marcador de número de diapositiva 3">
            <a:extLst>
              <a:ext uri="{FF2B5EF4-FFF2-40B4-BE49-F238E27FC236}">
                <a16:creationId xmlns:a16="http://schemas.microsoft.com/office/drawing/2014/main" id="{214F3EBE-14CF-4BA6-A551-F9C75E15C969}"/>
              </a:ext>
            </a:extLst>
          </p:cNvPr>
          <p:cNvSpPr>
            <a:spLocks noGrp="1"/>
          </p:cNvSpPr>
          <p:nvPr>
            <p:ph type="sldNum" sz="quarter" idx="2"/>
          </p:nvPr>
        </p:nvSpPr>
        <p:spPr/>
        <p:txBody>
          <a:bodyPr/>
          <a:lstStyle/>
          <a:p>
            <a:fld id="{86CB4B4D-7CA3-9044-876B-883B54F8677D}" type="slidenum">
              <a:rPr lang="es-MX" smtClean="0"/>
              <a:t>47</a:t>
            </a:fld>
            <a:endParaRPr lang="es-MX"/>
          </a:p>
        </p:txBody>
      </p:sp>
    </p:spTree>
    <p:extLst>
      <p:ext uri="{BB962C8B-B14F-4D97-AF65-F5344CB8AC3E}">
        <p14:creationId xmlns:p14="http://schemas.microsoft.com/office/powerpoint/2010/main" val="195789868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CE06CD-E3F0-4FD0-9A4F-9A0F9EE17A95}"/>
              </a:ext>
            </a:extLst>
          </p:cNvPr>
          <p:cNvSpPr>
            <a:spLocks noGrp="1"/>
          </p:cNvSpPr>
          <p:nvPr>
            <p:ph type="body" sz="half" idx="1"/>
          </p:nvPr>
        </p:nvSpPr>
        <p:spPr>
          <a:xfrm>
            <a:off x="831850" y="806825"/>
            <a:ext cx="10515600" cy="1465728"/>
          </a:xfrm>
        </p:spPr>
        <p:txBody>
          <a:bodyPr/>
          <a:lstStyle/>
          <a:p>
            <a:pPr algn="just"/>
            <a:r>
              <a:rPr lang="es-MX" dirty="0">
                <a:solidFill>
                  <a:schemeClr val="tx1"/>
                </a:solidFill>
              </a:rPr>
              <a:t>La MIR es un instrumento para el diseño, organización, ejecución, seguimiento, evaluación y mejora de los programas, resultado de un proceso de planeación realizado con base en la Metodología de Marco Lógico (MML). Es una herramienta de planeación estratégica que en forma resumida, sencilla y armónica:</a:t>
            </a:r>
          </a:p>
        </p:txBody>
      </p:sp>
      <p:sp>
        <p:nvSpPr>
          <p:cNvPr id="4" name="Marcador de número de diapositiva 3">
            <a:extLst>
              <a:ext uri="{FF2B5EF4-FFF2-40B4-BE49-F238E27FC236}">
                <a16:creationId xmlns:a16="http://schemas.microsoft.com/office/drawing/2014/main" id="{10F2CC50-E4F1-43DD-AEB9-0983BCD81E4D}"/>
              </a:ext>
            </a:extLst>
          </p:cNvPr>
          <p:cNvSpPr>
            <a:spLocks noGrp="1"/>
          </p:cNvSpPr>
          <p:nvPr>
            <p:ph type="sldNum" sz="quarter" idx="2"/>
          </p:nvPr>
        </p:nvSpPr>
        <p:spPr/>
        <p:txBody>
          <a:bodyPr/>
          <a:lstStyle/>
          <a:p>
            <a:fld id="{86CB4B4D-7CA3-9044-876B-883B54F8677D}" type="slidenum">
              <a:rPr lang="es-MX" smtClean="0"/>
              <a:t>48</a:t>
            </a:fld>
            <a:endParaRPr lang="es-MX"/>
          </a:p>
        </p:txBody>
      </p:sp>
      <p:sp>
        <p:nvSpPr>
          <p:cNvPr id="5" name="Marcador de texto 2">
            <a:extLst>
              <a:ext uri="{FF2B5EF4-FFF2-40B4-BE49-F238E27FC236}">
                <a16:creationId xmlns:a16="http://schemas.microsoft.com/office/drawing/2014/main" id="{DD01C32F-6FD5-42A3-A8AE-0C53D78E048E}"/>
              </a:ext>
            </a:extLst>
          </p:cNvPr>
          <p:cNvSpPr txBox="1">
            <a:spLocks/>
          </p:cNvSpPr>
          <p:nvPr/>
        </p:nvSpPr>
        <p:spPr>
          <a:xfrm>
            <a:off x="844550" y="2272553"/>
            <a:ext cx="10515600" cy="322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Arial" panose="020B0604020202020204" pitchFamily="34" charset="0"/>
              <a:buChar char="•"/>
            </a:pPr>
            <a:r>
              <a:rPr lang="es-MX" sz="2000" dirty="0">
                <a:solidFill>
                  <a:schemeClr val="tx1"/>
                </a:solidFill>
              </a:rPr>
              <a:t>Establece con claridad los objetivos del PP y su alineación con los objetivos de la planeación nacional y sectorial.</a:t>
            </a:r>
          </a:p>
          <a:p>
            <a:pPr marL="342900" indent="-342900" algn="just" hangingPunct="1">
              <a:buFont typeface="Arial" panose="020B0604020202020204" pitchFamily="34" charset="0"/>
              <a:buChar char="•"/>
            </a:pPr>
            <a:r>
              <a:rPr lang="es-MX" sz="2000" dirty="0">
                <a:solidFill>
                  <a:schemeClr val="tx1"/>
                </a:solidFill>
              </a:rPr>
              <a:t>Incorpora los indicadores que miden los objetivos y resultados esperados y que son también un referente para el seguimiento y la evaluación.</a:t>
            </a:r>
          </a:p>
          <a:p>
            <a:pPr marL="342900" indent="-342900" algn="just" hangingPunct="1">
              <a:buFont typeface="Arial" panose="020B0604020202020204" pitchFamily="34" charset="0"/>
              <a:buChar char="•"/>
            </a:pPr>
            <a:r>
              <a:rPr lang="es-MX" sz="2000" dirty="0">
                <a:solidFill>
                  <a:schemeClr val="tx1"/>
                </a:solidFill>
              </a:rPr>
              <a:t>Identifica los medios para obtener y verificar la información de los indicadores.</a:t>
            </a:r>
          </a:p>
          <a:p>
            <a:pPr marL="342900" indent="-342900" algn="just" hangingPunct="1">
              <a:buFont typeface="Arial" panose="020B0604020202020204" pitchFamily="34" charset="0"/>
              <a:buChar char="•"/>
            </a:pPr>
            <a:r>
              <a:rPr lang="es-MX" sz="2000" dirty="0">
                <a:solidFill>
                  <a:schemeClr val="tx1"/>
                </a:solidFill>
              </a:rPr>
              <a:t>Describe los bienes y servicios que entrega el programa a la sociedad, para cumplir su objetivo, así como las actividades e insumos para producirlos; e</a:t>
            </a:r>
          </a:p>
          <a:p>
            <a:pPr marL="342900" indent="-342900" algn="just" hangingPunct="1">
              <a:buFont typeface="Arial" panose="020B0604020202020204" pitchFamily="34" charset="0"/>
              <a:buChar char="•"/>
            </a:pPr>
            <a:r>
              <a:rPr lang="es-MX" sz="2000" dirty="0">
                <a:solidFill>
                  <a:schemeClr val="tx1"/>
                </a:solidFill>
              </a:rPr>
              <a:t>Incluye supuestos sobre los riesgos y contingencias que pueden afectar el desempeño del programa.</a:t>
            </a:r>
          </a:p>
        </p:txBody>
      </p:sp>
      <p:sp>
        <p:nvSpPr>
          <p:cNvPr id="6" name="Marcador de texto 2">
            <a:extLst>
              <a:ext uri="{FF2B5EF4-FFF2-40B4-BE49-F238E27FC236}">
                <a16:creationId xmlns:a16="http://schemas.microsoft.com/office/drawing/2014/main" id="{E5145062-6208-4148-B931-4632477203A8}"/>
              </a:ext>
            </a:extLst>
          </p:cNvPr>
          <p:cNvSpPr txBox="1">
            <a:spLocks/>
          </p:cNvSpPr>
          <p:nvPr/>
        </p:nvSpPr>
        <p:spPr>
          <a:xfrm>
            <a:off x="844550" y="5494374"/>
            <a:ext cx="10515600" cy="852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ontserrat Regular"/>
                <a:ea typeface="Montserrat Regular"/>
                <a:cs typeface="Montserrat Regular"/>
                <a:sym typeface="Montserrat Regular"/>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r>
              <a:rPr lang="es-MX" dirty="0">
                <a:solidFill>
                  <a:schemeClr val="tx1"/>
                </a:solidFill>
              </a:rPr>
              <a:t>La MIR organiza los objetivos, indicadores y metas en la estructura programática, vinculados al PP, con base en ello, </a:t>
            </a:r>
            <a:r>
              <a:rPr lang="es-MX" b="1" dirty="0">
                <a:solidFill>
                  <a:schemeClr val="tx1"/>
                </a:solidFill>
              </a:rPr>
              <a:t>sólo deberá existir una MIR por PP</a:t>
            </a:r>
            <a:r>
              <a:rPr lang="es-MX" dirty="0">
                <a:solidFill>
                  <a:schemeClr val="tx1"/>
                </a:solidFill>
              </a:rPr>
              <a:t>.</a:t>
            </a:r>
          </a:p>
        </p:txBody>
      </p:sp>
    </p:spTree>
    <p:extLst>
      <p:ext uri="{BB962C8B-B14F-4D97-AF65-F5344CB8AC3E}">
        <p14:creationId xmlns:p14="http://schemas.microsoft.com/office/powerpoint/2010/main" val="300337209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12E4D6F-D138-4CB1-AA7E-2E029B258845}"/>
              </a:ext>
            </a:extLst>
          </p:cNvPr>
          <p:cNvSpPr>
            <a:spLocks noGrp="1"/>
          </p:cNvSpPr>
          <p:nvPr>
            <p:ph type="sldNum" sz="quarter" idx="2"/>
          </p:nvPr>
        </p:nvSpPr>
        <p:spPr/>
        <p:txBody>
          <a:bodyPr/>
          <a:lstStyle/>
          <a:p>
            <a:fld id="{86CB4B4D-7CA3-9044-876B-883B54F8677D}" type="slidenum">
              <a:rPr lang="es-MX" smtClean="0"/>
              <a:t>49</a:t>
            </a:fld>
            <a:endParaRPr lang="es-MX"/>
          </a:p>
        </p:txBody>
      </p:sp>
      <p:graphicFrame>
        <p:nvGraphicFramePr>
          <p:cNvPr id="5" name="Tabla 5">
            <a:extLst>
              <a:ext uri="{FF2B5EF4-FFF2-40B4-BE49-F238E27FC236}">
                <a16:creationId xmlns:a16="http://schemas.microsoft.com/office/drawing/2014/main" id="{90FDBA1A-5DB7-4894-8453-DED956FF5006}"/>
              </a:ext>
            </a:extLst>
          </p:cNvPr>
          <p:cNvGraphicFramePr>
            <a:graphicFrameLocks noGrp="1"/>
          </p:cNvGraphicFramePr>
          <p:nvPr>
            <p:extLst>
              <p:ext uri="{D42A27DB-BD31-4B8C-83A1-F6EECF244321}">
                <p14:modId xmlns:p14="http://schemas.microsoft.com/office/powerpoint/2010/main" val="2574539595"/>
              </p:ext>
            </p:extLst>
          </p:nvPr>
        </p:nvGraphicFramePr>
        <p:xfrm>
          <a:off x="484094" y="738593"/>
          <a:ext cx="11066930" cy="5457812"/>
        </p:xfrm>
        <a:graphic>
          <a:graphicData uri="http://schemas.openxmlformats.org/drawingml/2006/table">
            <a:tbl>
              <a:tblPr firstRow="1" bandRow="1">
                <a:tableStyleId>{69012ECD-51FC-41F1-AA8D-1B2483CD663E}</a:tableStyleId>
              </a:tblPr>
              <a:tblGrid>
                <a:gridCol w="793377">
                  <a:extLst>
                    <a:ext uri="{9D8B030D-6E8A-4147-A177-3AD203B41FA5}">
                      <a16:colId xmlns:a16="http://schemas.microsoft.com/office/drawing/2014/main" val="1491429025"/>
                    </a:ext>
                  </a:extLst>
                </a:gridCol>
                <a:gridCol w="3119717">
                  <a:extLst>
                    <a:ext uri="{9D8B030D-6E8A-4147-A177-3AD203B41FA5}">
                      <a16:colId xmlns:a16="http://schemas.microsoft.com/office/drawing/2014/main" val="3068649239"/>
                    </a:ext>
                  </a:extLst>
                </a:gridCol>
                <a:gridCol w="2353236">
                  <a:extLst>
                    <a:ext uri="{9D8B030D-6E8A-4147-A177-3AD203B41FA5}">
                      <a16:colId xmlns:a16="http://schemas.microsoft.com/office/drawing/2014/main" val="3707179787"/>
                    </a:ext>
                  </a:extLst>
                </a:gridCol>
                <a:gridCol w="1882588">
                  <a:extLst>
                    <a:ext uri="{9D8B030D-6E8A-4147-A177-3AD203B41FA5}">
                      <a16:colId xmlns:a16="http://schemas.microsoft.com/office/drawing/2014/main" val="2571055549"/>
                    </a:ext>
                  </a:extLst>
                </a:gridCol>
                <a:gridCol w="2918012">
                  <a:extLst>
                    <a:ext uri="{9D8B030D-6E8A-4147-A177-3AD203B41FA5}">
                      <a16:colId xmlns:a16="http://schemas.microsoft.com/office/drawing/2014/main" val="2390815984"/>
                    </a:ext>
                  </a:extLst>
                </a:gridCol>
              </a:tblGrid>
              <a:tr h="426956">
                <a:tc>
                  <a:txBody>
                    <a:bodyPr/>
                    <a:lstStyle/>
                    <a:p>
                      <a:pPr algn="ctr"/>
                      <a:endParaRPr lang="es-MX" dirty="0">
                        <a:solidFill>
                          <a:schemeClr val="bg1"/>
                        </a:solidFill>
                      </a:endParaRPr>
                    </a:p>
                  </a:txBody>
                  <a:tcPr/>
                </a:tc>
                <a:tc>
                  <a:txBody>
                    <a:bodyPr/>
                    <a:lstStyle/>
                    <a:p>
                      <a:pPr algn="ctr"/>
                      <a:r>
                        <a:rPr lang="es-MX" dirty="0">
                          <a:solidFill>
                            <a:schemeClr val="bg1"/>
                          </a:solidFill>
                        </a:rPr>
                        <a:t>Objetivo</a:t>
                      </a:r>
                    </a:p>
                  </a:txBody>
                  <a:tcPr/>
                </a:tc>
                <a:tc>
                  <a:txBody>
                    <a:bodyPr/>
                    <a:lstStyle/>
                    <a:p>
                      <a:pPr algn="ctr"/>
                      <a:r>
                        <a:rPr lang="es-MX" dirty="0">
                          <a:solidFill>
                            <a:schemeClr val="bg1"/>
                          </a:solidFill>
                        </a:rPr>
                        <a:t>Indicador</a:t>
                      </a:r>
                    </a:p>
                  </a:txBody>
                  <a:tcPr/>
                </a:tc>
                <a:tc>
                  <a:txBody>
                    <a:bodyPr/>
                    <a:lstStyle/>
                    <a:p>
                      <a:pPr algn="ctr"/>
                      <a:r>
                        <a:rPr lang="es-MX" dirty="0">
                          <a:solidFill>
                            <a:schemeClr val="bg1"/>
                          </a:solidFill>
                        </a:rPr>
                        <a:t>Medios de verificación</a:t>
                      </a:r>
                    </a:p>
                  </a:txBody>
                  <a:tcPr/>
                </a:tc>
                <a:tc>
                  <a:txBody>
                    <a:bodyPr/>
                    <a:lstStyle/>
                    <a:p>
                      <a:pPr algn="ctr"/>
                      <a:r>
                        <a:rPr lang="es-MX" dirty="0">
                          <a:solidFill>
                            <a:schemeClr val="bg1"/>
                          </a:solidFill>
                        </a:rPr>
                        <a:t>Supuestos</a:t>
                      </a:r>
                    </a:p>
                  </a:txBody>
                  <a:tcPr/>
                </a:tc>
                <a:extLst>
                  <a:ext uri="{0D108BD9-81ED-4DB2-BD59-A6C34878D82A}">
                    <a16:rowId xmlns:a16="http://schemas.microsoft.com/office/drawing/2014/main" val="1371708122"/>
                  </a:ext>
                </a:extLst>
              </a:tr>
              <a:tr h="1429733">
                <a:tc>
                  <a:txBody>
                    <a:bodyPr/>
                    <a:lstStyle/>
                    <a:p>
                      <a:pPr algn="ctr"/>
                      <a:r>
                        <a:rPr lang="es-MX" b="1" dirty="0"/>
                        <a:t>Fin</a:t>
                      </a:r>
                    </a:p>
                  </a:txBody>
                  <a:tcPr/>
                </a:tc>
                <a:tc>
                  <a:txBody>
                    <a:bodyPr/>
                    <a:lstStyle/>
                    <a:p>
                      <a:pPr algn="just"/>
                      <a:r>
                        <a:rPr lang="es-MX" dirty="0"/>
                        <a:t>Contribuir a garantizar la seguridad jurídica en la tenencia de la tierra, mediante la atención a los conflictos sociales en el medio rural identificados.</a:t>
                      </a:r>
                    </a:p>
                  </a:txBody>
                  <a:tcPr/>
                </a:tc>
                <a:tc>
                  <a:txBody>
                    <a:bodyPr/>
                    <a:lstStyle/>
                    <a:p>
                      <a:pPr algn="just"/>
                      <a:r>
                        <a:rPr lang="es-MX" dirty="0"/>
                        <a:t>Porcentaje de población beneficiada con la solución de los conflictos sociales agrarios.</a:t>
                      </a:r>
                    </a:p>
                    <a:p>
                      <a:pPr algn="just"/>
                      <a:r>
                        <a:rPr lang="es-MX" b="1" dirty="0"/>
                        <a:t>Porcentaje de superficie pacificada</a:t>
                      </a:r>
                      <a:r>
                        <a:rPr lang="es-MX" dirty="0"/>
                        <a:t>.</a:t>
                      </a:r>
                    </a:p>
                  </a:txBody>
                  <a:tcPr/>
                </a:tc>
                <a:tc>
                  <a:txBody>
                    <a:bodyPr/>
                    <a:lstStyle/>
                    <a:p>
                      <a:pPr algn="just"/>
                      <a:r>
                        <a:rPr lang="es-MX" dirty="0"/>
                        <a:t>Actas de Comité del programa en poder de la Dirección del mismo.</a:t>
                      </a:r>
                    </a:p>
                    <a:p>
                      <a:pPr algn="just"/>
                      <a:endParaRPr lang="es-MX" dirty="0"/>
                    </a:p>
                  </a:txBody>
                  <a:tcPr/>
                </a:tc>
                <a:tc>
                  <a:txBody>
                    <a:bodyPr/>
                    <a:lstStyle/>
                    <a:p>
                      <a:pPr algn="just"/>
                      <a:r>
                        <a:rPr lang="es-MX" dirty="0"/>
                        <a:t>Los conflictos se resuelven a través de la firma de un convenio que concilia la controversia por la posesión y/o tenencia de la tierra y los beneficiarios desarrollan economía.</a:t>
                      </a:r>
                    </a:p>
                  </a:txBody>
                  <a:tcPr/>
                </a:tc>
                <a:extLst>
                  <a:ext uri="{0D108BD9-81ED-4DB2-BD59-A6C34878D82A}">
                    <a16:rowId xmlns:a16="http://schemas.microsoft.com/office/drawing/2014/main" val="3761808017"/>
                  </a:ext>
                </a:extLst>
              </a:tr>
              <a:tr h="1748118">
                <a:tc>
                  <a:txBody>
                    <a:bodyPr/>
                    <a:lstStyle/>
                    <a:p>
                      <a:pPr algn="ctr"/>
                      <a:r>
                        <a:rPr lang="es-MX" b="1" dirty="0"/>
                        <a:t>Propósito</a:t>
                      </a:r>
                    </a:p>
                  </a:txBody>
                  <a:tcPr/>
                </a:tc>
                <a:tc>
                  <a:txBody>
                    <a:bodyPr/>
                    <a:lstStyle/>
                    <a:p>
                      <a:pPr algn="just"/>
                      <a:r>
                        <a:rPr lang="es-MX" dirty="0"/>
                        <a:t>Los conflictos sociales agrarios son solucionados (las partes convienen).</a:t>
                      </a:r>
                    </a:p>
                  </a:txBody>
                  <a:tcPr/>
                </a:tc>
                <a:tc>
                  <a:txBody>
                    <a:bodyPr/>
                    <a:lstStyle/>
                    <a:p>
                      <a:pPr algn="just"/>
                      <a:r>
                        <a:rPr lang="es-MX" dirty="0"/>
                        <a:t>Porcentaje de conflictos sociales agrarios atendidos y solucionados.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Actas de Comité del programa en poder de la Dirección del mismo.</a:t>
                      </a:r>
                    </a:p>
                  </a:txBody>
                  <a:tcPr/>
                </a:tc>
                <a:tc>
                  <a:txBody>
                    <a:bodyPr/>
                    <a:lstStyle/>
                    <a:p>
                      <a:pPr algn="just"/>
                      <a:r>
                        <a:rPr lang="es-MX" dirty="0"/>
                        <a:t>Existen los recursos presupuestales suficientes, las partes en conflicto aceptan la oferta institucional, los conflictos se resuelven a través de la firma de un convenio que concilia la controversia por la posesión y/o tenencia de la tierra.</a:t>
                      </a:r>
                    </a:p>
                  </a:txBody>
                  <a:tcPr/>
                </a:tc>
                <a:extLst>
                  <a:ext uri="{0D108BD9-81ED-4DB2-BD59-A6C34878D82A}">
                    <a16:rowId xmlns:a16="http://schemas.microsoft.com/office/drawing/2014/main" val="1825074494"/>
                  </a:ext>
                </a:extLst>
              </a:tr>
              <a:tr h="847165">
                <a:tc>
                  <a:txBody>
                    <a:bodyPr/>
                    <a:lstStyle/>
                    <a:p>
                      <a:pPr algn="ctr"/>
                      <a:r>
                        <a:rPr lang="es-MX" b="1" dirty="0"/>
                        <a:t>Componentes</a:t>
                      </a:r>
                    </a:p>
                  </a:txBody>
                  <a:tcPr/>
                </a:tc>
                <a:tc>
                  <a:txBody>
                    <a:bodyPr/>
                    <a:lstStyle/>
                    <a:p>
                      <a:pPr algn="just"/>
                      <a:r>
                        <a:rPr lang="es-MX" dirty="0"/>
                        <a:t>Contraprestaciones otorgadas para la solución de los conflictos agrarios.</a:t>
                      </a:r>
                    </a:p>
                  </a:txBody>
                  <a:tcPr/>
                </a:tc>
                <a:tc>
                  <a:txBody>
                    <a:bodyPr/>
                    <a:lstStyle/>
                    <a:p>
                      <a:pPr algn="just"/>
                      <a:r>
                        <a:rPr lang="es-MX" dirty="0"/>
                        <a:t>Porcentaje de conflictos sociales agrarios resueltos con la entrega de una contra prestación.</a:t>
                      </a:r>
                    </a:p>
                  </a:txBody>
                  <a:tcPr/>
                </a:tc>
                <a:tc>
                  <a:txBody>
                    <a:bodyPr/>
                    <a:lstStyle/>
                    <a:p>
                      <a:pPr algn="just"/>
                      <a:r>
                        <a:rPr lang="es-MX" dirty="0"/>
                        <a:t>Actas de Comité del programa en poder de la Dirección del mismo.</a:t>
                      </a:r>
                    </a:p>
                  </a:txBody>
                  <a:tcPr/>
                </a:tc>
                <a:tc>
                  <a:txBody>
                    <a:bodyPr/>
                    <a:lstStyle/>
                    <a:p>
                      <a:pPr algn="just"/>
                      <a:r>
                        <a:rPr lang="es-MX" dirty="0"/>
                        <a:t>Existen los recursos suficientes, las partes aceptan la oferta y los conflictos se resuelven.</a:t>
                      </a:r>
                    </a:p>
                  </a:txBody>
                  <a:tcPr/>
                </a:tc>
                <a:extLst>
                  <a:ext uri="{0D108BD9-81ED-4DB2-BD59-A6C34878D82A}">
                    <a16:rowId xmlns:a16="http://schemas.microsoft.com/office/drawing/2014/main" val="2196062374"/>
                  </a:ext>
                </a:extLst>
              </a:tr>
              <a:tr h="426956">
                <a:tc>
                  <a:txBody>
                    <a:bodyPr/>
                    <a:lstStyle/>
                    <a:p>
                      <a:pPr algn="ctr"/>
                      <a:r>
                        <a:rPr lang="es-MX" b="1" dirty="0"/>
                        <a:t>Actividades</a:t>
                      </a:r>
                    </a:p>
                  </a:txBody>
                  <a:tcPr/>
                </a:tc>
                <a:tc>
                  <a:txBody>
                    <a:bodyPr/>
                    <a:lstStyle/>
                    <a:p>
                      <a:pPr algn="just"/>
                      <a:r>
                        <a:rPr lang="es-MX" dirty="0"/>
                        <a:t>Elaboración de diagnósticos de los conflictos sociales agrarios para su atención.</a:t>
                      </a:r>
                    </a:p>
                  </a:txBody>
                  <a:tcPr/>
                </a:tc>
                <a:tc>
                  <a:txBody>
                    <a:bodyPr/>
                    <a:lstStyle/>
                    <a:p>
                      <a:pPr algn="just"/>
                      <a:r>
                        <a:rPr lang="es-MX" dirty="0"/>
                        <a:t>Porcentaje de diagnósticos elaborados de los conflictos atendidos y solucionados.</a:t>
                      </a:r>
                    </a:p>
                  </a:txBody>
                  <a:tcPr/>
                </a:tc>
                <a:tc>
                  <a:txBody>
                    <a:bodyPr/>
                    <a:lstStyle/>
                    <a:p>
                      <a:pPr algn="just"/>
                      <a:r>
                        <a:rPr lang="es-MX" dirty="0"/>
                        <a:t>Diagnósticos de los conflictos elaborados por los GAE y las representaciones agrarias.</a:t>
                      </a:r>
                    </a:p>
                  </a:txBody>
                  <a:tcPr/>
                </a:tc>
                <a:tc>
                  <a:txBody>
                    <a:bodyPr/>
                    <a:lstStyle/>
                    <a:p>
                      <a:pPr algn="just"/>
                      <a:r>
                        <a:rPr lang="es-MX" dirty="0"/>
                        <a:t>Que exista la información disponible en las diferentes fuentes de información.</a:t>
                      </a:r>
                    </a:p>
                  </a:txBody>
                  <a:tcPr/>
                </a:tc>
                <a:extLst>
                  <a:ext uri="{0D108BD9-81ED-4DB2-BD59-A6C34878D82A}">
                    <a16:rowId xmlns:a16="http://schemas.microsoft.com/office/drawing/2014/main" val="4189312196"/>
                  </a:ext>
                </a:extLst>
              </a:tr>
            </a:tbl>
          </a:graphicData>
        </a:graphic>
      </p:graphicFrame>
      <p:sp>
        <p:nvSpPr>
          <p:cNvPr id="7" name="Rectángulo 6">
            <a:extLst>
              <a:ext uri="{FF2B5EF4-FFF2-40B4-BE49-F238E27FC236}">
                <a16:creationId xmlns:a16="http://schemas.microsoft.com/office/drawing/2014/main" id="{B26B57A5-C6B1-446E-84A9-B30F5D524C6D}"/>
              </a:ext>
            </a:extLst>
          </p:cNvPr>
          <p:cNvSpPr/>
          <p:nvPr/>
        </p:nvSpPr>
        <p:spPr>
          <a:xfrm>
            <a:off x="5014614" y="276928"/>
            <a:ext cx="2162772"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Ejemplo de MIR</a:t>
            </a:r>
          </a:p>
        </p:txBody>
      </p:sp>
    </p:spTree>
    <p:extLst>
      <p:ext uri="{BB962C8B-B14F-4D97-AF65-F5344CB8AC3E}">
        <p14:creationId xmlns:p14="http://schemas.microsoft.com/office/powerpoint/2010/main" val="26653060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278DDF4-7128-4CD4-B9DA-F3D81A6E2C4B}"/>
              </a:ext>
            </a:extLst>
          </p:cNvPr>
          <p:cNvSpPr>
            <a:spLocks noGrp="1"/>
          </p:cNvSpPr>
          <p:nvPr>
            <p:ph type="title"/>
          </p:nvPr>
        </p:nvSpPr>
        <p:spPr>
          <a:xfrm>
            <a:off x="1020693" y="1622904"/>
            <a:ext cx="10521950" cy="1806096"/>
          </a:xfrm>
        </p:spPr>
        <p:txBody>
          <a:bodyPr/>
          <a:lstStyle/>
          <a:p>
            <a:r>
              <a:rPr lang="es-MX" dirty="0"/>
              <a:t>Características de los indicadores</a:t>
            </a:r>
          </a:p>
        </p:txBody>
      </p:sp>
      <p:sp>
        <p:nvSpPr>
          <p:cNvPr id="4" name="Marcador de número de diapositiva 3">
            <a:extLst>
              <a:ext uri="{FF2B5EF4-FFF2-40B4-BE49-F238E27FC236}">
                <a16:creationId xmlns:a16="http://schemas.microsoft.com/office/drawing/2014/main" id="{C5E0D336-B074-4657-9578-2360ECDA7D5D}"/>
              </a:ext>
            </a:extLst>
          </p:cNvPr>
          <p:cNvSpPr>
            <a:spLocks noGrp="1"/>
          </p:cNvSpPr>
          <p:nvPr>
            <p:ph type="sldNum" sz="quarter" idx="2"/>
          </p:nvPr>
        </p:nvSpPr>
        <p:spPr/>
        <p:txBody>
          <a:bodyPr/>
          <a:lstStyle/>
          <a:p>
            <a:fld id="{86CB4B4D-7CA3-9044-876B-883B54F8677D}" type="slidenum">
              <a:rPr lang="es-MX" smtClean="0"/>
              <a:t>5</a:t>
            </a:fld>
            <a:endParaRPr lang="es-MX"/>
          </a:p>
        </p:txBody>
      </p:sp>
    </p:spTree>
    <p:extLst>
      <p:ext uri="{BB962C8B-B14F-4D97-AF65-F5344CB8AC3E}">
        <p14:creationId xmlns:p14="http://schemas.microsoft.com/office/powerpoint/2010/main" val="125018950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3CDEA4B-8420-4B66-A360-E322A0600F8D}"/>
              </a:ext>
            </a:extLst>
          </p:cNvPr>
          <p:cNvSpPr>
            <a:spLocks noGrp="1"/>
          </p:cNvSpPr>
          <p:nvPr>
            <p:ph type="sldNum" sz="quarter" idx="2"/>
          </p:nvPr>
        </p:nvSpPr>
        <p:spPr/>
        <p:txBody>
          <a:bodyPr/>
          <a:lstStyle/>
          <a:p>
            <a:fld id="{86CB4B4D-7CA3-9044-876B-883B54F8677D}" type="slidenum">
              <a:rPr lang="es-MX" smtClean="0"/>
              <a:t>50</a:t>
            </a:fld>
            <a:endParaRPr lang="es-MX"/>
          </a:p>
        </p:txBody>
      </p:sp>
      <p:sp>
        <p:nvSpPr>
          <p:cNvPr id="5" name="Rectángulo 4">
            <a:extLst>
              <a:ext uri="{FF2B5EF4-FFF2-40B4-BE49-F238E27FC236}">
                <a16:creationId xmlns:a16="http://schemas.microsoft.com/office/drawing/2014/main" id="{CCEAE2B0-0A00-4B73-B500-AF9DF79A9C00}"/>
              </a:ext>
            </a:extLst>
          </p:cNvPr>
          <p:cNvSpPr/>
          <p:nvPr/>
        </p:nvSpPr>
        <p:spPr>
          <a:xfrm>
            <a:off x="4786187" y="276928"/>
            <a:ext cx="2619628"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Objetivos de la MIR</a:t>
            </a:r>
          </a:p>
        </p:txBody>
      </p:sp>
      <p:sp>
        <p:nvSpPr>
          <p:cNvPr id="6" name="CuadroTexto 5">
            <a:extLst>
              <a:ext uri="{FF2B5EF4-FFF2-40B4-BE49-F238E27FC236}">
                <a16:creationId xmlns:a16="http://schemas.microsoft.com/office/drawing/2014/main" id="{48A647D2-91CA-4FAE-8F6B-4135C291505F}"/>
              </a:ext>
            </a:extLst>
          </p:cNvPr>
          <p:cNvSpPr txBox="1"/>
          <p:nvPr/>
        </p:nvSpPr>
        <p:spPr>
          <a:xfrm>
            <a:off x="448235" y="811162"/>
            <a:ext cx="1129552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En el resumen narrativo de la MIR, se deben incorporar los 4 niveles de objetivos que corresponden a los tramos de control del proceso de un programa para alcanzar los impactos esperados:</a:t>
            </a:r>
          </a:p>
        </p:txBody>
      </p:sp>
      <p:sp>
        <p:nvSpPr>
          <p:cNvPr id="7" name="Rectángulo 6">
            <a:extLst>
              <a:ext uri="{FF2B5EF4-FFF2-40B4-BE49-F238E27FC236}">
                <a16:creationId xmlns:a16="http://schemas.microsoft.com/office/drawing/2014/main" id="{D28D26BC-9064-432E-AAF7-404F8AFA6A78}"/>
              </a:ext>
            </a:extLst>
          </p:cNvPr>
          <p:cNvSpPr/>
          <p:nvPr/>
        </p:nvSpPr>
        <p:spPr>
          <a:xfrm>
            <a:off x="4562566" y="1578834"/>
            <a:ext cx="3066865" cy="369332"/>
          </a:xfrm>
          <a:prstGeom prst="rect">
            <a:avLst/>
          </a:prstGeom>
          <a:noFill/>
        </p:spPr>
        <p:txBody>
          <a:bodyPr wrap="none" lIns="91440" tIns="45720" rIns="91440" bIns="45720">
            <a:spAutoFit/>
          </a:bodyPr>
          <a:lstStyle/>
          <a:p>
            <a:pPr algn="ctr"/>
            <a:r>
              <a:rPr lang="es-ES" b="1" cap="none" spc="0" dirty="0">
                <a:ln w="0"/>
                <a:solidFill>
                  <a:schemeClr val="tx1"/>
                </a:solidFill>
              </a:rPr>
              <a:t>Niveles de objetivos de la MIR</a:t>
            </a:r>
          </a:p>
        </p:txBody>
      </p:sp>
      <p:sp>
        <p:nvSpPr>
          <p:cNvPr id="8" name="Rectángulo: esquinas redondeadas 7">
            <a:extLst>
              <a:ext uri="{FF2B5EF4-FFF2-40B4-BE49-F238E27FC236}">
                <a16:creationId xmlns:a16="http://schemas.microsoft.com/office/drawing/2014/main" id="{8950DC96-AAE4-43E7-B591-DD3B5F96B1DA}"/>
              </a:ext>
            </a:extLst>
          </p:cNvPr>
          <p:cNvSpPr/>
          <p:nvPr/>
        </p:nvSpPr>
        <p:spPr>
          <a:xfrm>
            <a:off x="578224" y="2069509"/>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Procesos</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9" name="Flecha: a la derecha 8">
            <a:extLst>
              <a:ext uri="{FF2B5EF4-FFF2-40B4-BE49-F238E27FC236}">
                <a16:creationId xmlns:a16="http://schemas.microsoft.com/office/drawing/2014/main" id="{BAA52EBC-9EC6-41DF-9219-B690FBA12465}"/>
              </a:ext>
            </a:extLst>
          </p:cNvPr>
          <p:cNvSpPr/>
          <p:nvPr/>
        </p:nvSpPr>
        <p:spPr>
          <a:xfrm>
            <a:off x="2406541" y="2221767"/>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ángulo: esquinas redondeadas 9">
            <a:extLst>
              <a:ext uri="{FF2B5EF4-FFF2-40B4-BE49-F238E27FC236}">
                <a16:creationId xmlns:a16="http://schemas.microsoft.com/office/drawing/2014/main" id="{5A56FF75-AFD3-4840-8EF9-B6A0E1C7948F}"/>
              </a:ext>
            </a:extLst>
          </p:cNvPr>
          <p:cNvSpPr/>
          <p:nvPr/>
        </p:nvSpPr>
        <p:spPr>
          <a:xfrm>
            <a:off x="3159093" y="2077027"/>
            <a:ext cx="1627094" cy="715087"/>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solidFill>
                  <a:schemeClr val="bg1"/>
                </a:solidFill>
              </a:rPr>
              <a:t>Biene</a:t>
            </a:r>
            <a:r>
              <a:rPr kumimoji="0" lang="es-MX" sz="1800" b="0" i="0" u="none" strike="noStrike" cap="none" spc="0" normalizeH="0" baseline="0" dirty="0">
                <a:ln>
                  <a:noFill/>
                </a:ln>
                <a:solidFill>
                  <a:schemeClr val="bg1"/>
                </a:solidFill>
                <a:effectLst/>
                <a:uFillTx/>
                <a:latin typeface="+mj-lt"/>
                <a:ea typeface="+mj-ea"/>
                <a:cs typeface="+mj-cs"/>
                <a:sym typeface="Calibri"/>
              </a:rPr>
              <a:t>s y servicios</a:t>
            </a:r>
          </a:p>
        </p:txBody>
      </p:sp>
      <p:sp>
        <p:nvSpPr>
          <p:cNvPr id="11" name="Flecha: a la derecha 10">
            <a:extLst>
              <a:ext uri="{FF2B5EF4-FFF2-40B4-BE49-F238E27FC236}">
                <a16:creationId xmlns:a16="http://schemas.microsoft.com/office/drawing/2014/main" id="{3D1EA9C6-B8A0-4665-BE19-6F2BD7979747}"/>
              </a:ext>
            </a:extLst>
          </p:cNvPr>
          <p:cNvSpPr/>
          <p:nvPr/>
        </p:nvSpPr>
        <p:spPr>
          <a:xfrm>
            <a:off x="4927538" y="2221767"/>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ángulo: esquinas redondeadas 12">
            <a:extLst>
              <a:ext uri="{FF2B5EF4-FFF2-40B4-BE49-F238E27FC236}">
                <a16:creationId xmlns:a16="http://schemas.microsoft.com/office/drawing/2014/main" id="{AD87EB39-6085-4BFC-B206-909F8EBF57BC}"/>
              </a:ext>
            </a:extLst>
          </p:cNvPr>
          <p:cNvSpPr/>
          <p:nvPr/>
        </p:nvSpPr>
        <p:spPr>
          <a:xfrm>
            <a:off x="5505762" y="2102398"/>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Resultado</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4" name="Flecha: a la derecha 13">
            <a:extLst>
              <a:ext uri="{FF2B5EF4-FFF2-40B4-BE49-F238E27FC236}">
                <a16:creationId xmlns:a16="http://schemas.microsoft.com/office/drawing/2014/main" id="{C8D0A602-7FB3-444C-8497-E64B07EEC021}"/>
              </a:ext>
            </a:extLst>
          </p:cNvPr>
          <p:cNvSpPr/>
          <p:nvPr/>
        </p:nvSpPr>
        <p:spPr>
          <a:xfrm>
            <a:off x="7274207" y="2232352"/>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ángulo: esquinas redondeadas 14">
            <a:extLst>
              <a:ext uri="{FF2B5EF4-FFF2-40B4-BE49-F238E27FC236}">
                <a16:creationId xmlns:a16="http://schemas.microsoft.com/office/drawing/2014/main" id="{2170C9E7-DCB5-461E-A26C-7205C80B18C3}"/>
              </a:ext>
            </a:extLst>
          </p:cNvPr>
          <p:cNvSpPr/>
          <p:nvPr/>
        </p:nvSpPr>
        <p:spPr>
          <a:xfrm>
            <a:off x="7924718" y="2111079"/>
            <a:ext cx="1627094" cy="681035"/>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Impactos</a:t>
            </a:r>
          </a:p>
          <a:p>
            <a:pPr marL="0" marR="0" indent="0" algn="ctr" defTabSz="914400" rtl="0" fontAlgn="auto" latinLnBrk="0" hangingPunct="0">
              <a:lnSpc>
                <a:spcPct val="100000"/>
              </a:lnSpc>
              <a:spcBef>
                <a:spcPts val="0"/>
              </a:spcBef>
              <a:spcAft>
                <a:spcPts val="0"/>
              </a:spcAft>
              <a:buClrTx/>
              <a:buSzTx/>
              <a:buFontTx/>
              <a:buNone/>
              <a:tabLst/>
            </a:pPr>
            <a:endParaRPr kumimoji="0" lang="es-MX" sz="800" b="0" i="0" u="none" strike="noStrike" cap="none" spc="0" normalizeH="0" baseline="0" dirty="0">
              <a:ln>
                <a:noFill/>
              </a:ln>
              <a:solidFill>
                <a:schemeClr val="bg1"/>
              </a:solidFill>
              <a:effectLst/>
              <a:uFillTx/>
              <a:latin typeface="+mj-lt"/>
              <a:ea typeface="+mj-ea"/>
              <a:cs typeface="+mj-cs"/>
              <a:sym typeface="Calibri"/>
            </a:endParaRPr>
          </a:p>
        </p:txBody>
      </p:sp>
      <p:sp>
        <p:nvSpPr>
          <p:cNvPr id="16" name="Rectángulo: esquinas redondeadas 15">
            <a:extLst>
              <a:ext uri="{FF2B5EF4-FFF2-40B4-BE49-F238E27FC236}">
                <a16:creationId xmlns:a16="http://schemas.microsoft.com/office/drawing/2014/main" id="{C51EA820-E7ED-4DF4-AEBE-35B16FA7EA80}"/>
              </a:ext>
            </a:extLst>
          </p:cNvPr>
          <p:cNvSpPr/>
          <p:nvPr/>
        </p:nvSpPr>
        <p:spPr>
          <a:xfrm>
            <a:off x="578224" y="2986733"/>
            <a:ext cx="1627094" cy="408620"/>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Actividades</a:t>
            </a:r>
          </a:p>
        </p:txBody>
      </p:sp>
      <p:sp>
        <p:nvSpPr>
          <p:cNvPr id="17" name="Rectángulo: esquinas redondeadas 16">
            <a:extLst>
              <a:ext uri="{FF2B5EF4-FFF2-40B4-BE49-F238E27FC236}">
                <a16:creationId xmlns:a16="http://schemas.microsoft.com/office/drawing/2014/main" id="{7BE491D5-A4F6-4A7F-AE03-FF13EB049469}"/>
              </a:ext>
            </a:extLst>
          </p:cNvPr>
          <p:cNvSpPr/>
          <p:nvPr/>
        </p:nvSpPr>
        <p:spPr>
          <a:xfrm>
            <a:off x="3159093" y="2986733"/>
            <a:ext cx="1627094" cy="408620"/>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Componentes</a:t>
            </a:r>
          </a:p>
        </p:txBody>
      </p:sp>
      <p:sp>
        <p:nvSpPr>
          <p:cNvPr id="18" name="Rectángulo: esquinas redondeadas 17">
            <a:extLst>
              <a:ext uri="{FF2B5EF4-FFF2-40B4-BE49-F238E27FC236}">
                <a16:creationId xmlns:a16="http://schemas.microsoft.com/office/drawing/2014/main" id="{8458990E-6FC3-4982-BC28-96BFBA9CEC57}"/>
              </a:ext>
            </a:extLst>
          </p:cNvPr>
          <p:cNvSpPr/>
          <p:nvPr/>
        </p:nvSpPr>
        <p:spPr>
          <a:xfrm>
            <a:off x="5505762" y="3012104"/>
            <a:ext cx="1627094" cy="408620"/>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Propósito</a:t>
            </a:r>
          </a:p>
        </p:txBody>
      </p:sp>
      <p:sp>
        <p:nvSpPr>
          <p:cNvPr id="19" name="Rectángulo: esquinas redondeadas 18">
            <a:extLst>
              <a:ext uri="{FF2B5EF4-FFF2-40B4-BE49-F238E27FC236}">
                <a16:creationId xmlns:a16="http://schemas.microsoft.com/office/drawing/2014/main" id="{593B25F5-A890-4EFF-8659-914C2A20AAB8}"/>
              </a:ext>
            </a:extLst>
          </p:cNvPr>
          <p:cNvSpPr/>
          <p:nvPr/>
        </p:nvSpPr>
        <p:spPr>
          <a:xfrm>
            <a:off x="7924718" y="3041751"/>
            <a:ext cx="1627094" cy="408620"/>
          </a:xfrm>
          <a:prstGeom prst="round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Fin</a:t>
            </a:r>
          </a:p>
        </p:txBody>
      </p:sp>
      <p:sp>
        <p:nvSpPr>
          <p:cNvPr id="20" name="CuadroTexto 19">
            <a:extLst>
              <a:ext uri="{FF2B5EF4-FFF2-40B4-BE49-F238E27FC236}">
                <a16:creationId xmlns:a16="http://schemas.microsoft.com/office/drawing/2014/main" id="{D06752C1-378C-42BC-B722-CA7B0F142F0F}"/>
              </a:ext>
            </a:extLst>
          </p:cNvPr>
          <p:cNvSpPr txBox="1"/>
          <p:nvPr/>
        </p:nvSpPr>
        <p:spPr>
          <a:xfrm>
            <a:off x="578224" y="3462648"/>
            <a:ext cx="1627094" cy="2800765"/>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Son las principales acciones emprendidas mediante las cuales se movilizan los insumos para generar los bienes y/o servicios que produce o entrega el programa.</a:t>
            </a:r>
          </a:p>
        </p:txBody>
      </p:sp>
      <p:sp>
        <p:nvSpPr>
          <p:cNvPr id="21" name="CuadroTexto 20">
            <a:extLst>
              <a:ext uri="{FF2B5EF4-FFF2-40B4-BE49-F238E27FC236}">
                <a16:creationId xmlns:a16="http://schemas.microsoft.com/office/drawing/2014/main" id="{2645AEB7-3646-4D0F-AD02-2FB6670DF543}"/>
              </a:ext>
            </a:extLst>
          </p:cNvPr>
          <p:cNvSpPr txBox="1"/>
          <p:nvPr/>
        </p:nvSpPr>
        <p:spPr>
          <a:xfrm>
            <a:off x="3159093" y="3462648"/>
            <a:ext cx="1627094" cy="2800765"/>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Son los bienes y/o servicios que produce o entrega el programa para cumplir con su propósito; deben establecerse como productos terminados o servicios proporcionados.</a:t>
            </a:r>
          </a:p>
        </p:txBody>
      </p:sp>
      <p:sp>
        <p:nvSpPr>
          <p:cNvPr id="22" name="CuadroTexto 21">
            <a:extLst>
              <a:ext uri="{FF2B5EF4-FFF2-40B4-BE49-F238E27FC236}">
                <a16:creationId xmlns:a16="http://schemas.microsoft.com/office/drawing/2014/main" id="{7A69E2E1-31C3-4174-92CA-F530C809A825}"/>
              </a:ext>
            </a:extLst>
          </p:cNvPr>
          <p:cNvSpPr txBox="1"/>
          <p:nvPr/>
        </p:nvSpPr>
        <p:spPr>
          <a:xfrm>
            <a:off x="5384738" y="3488019"/>
            <a:ext cx="1889469" cy="2800765"/>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Es el resultado directo a ser logrado en la población o área de enfoque como consecuencia de la utilización de los componentes (bienes y/o servicios) producidos o entregados por el programa.</a:t>
            </a:r>
          </a:p>
        </p:txBody>
      </p:sp>
      <p:sp>
        <p:nvSpPr>
          <p:cNvPr id="23" name="CuadroTexto 22">
            <a:extLst>
              <a:ext uri="{FF2B5EF4-FFF2-40B4-BE49-F238E27FC236}">
                <a16:creationId xmlns:a16="http://schemas.microsoft.com/office/drawing/2014/main" id="{4C803AA3-DE0A-4585-9243-1407C569B993}"/>
              </a:ext>
            </a:extLst>
          </p:cNvPr>
          <p:cNvSpPr txBox="1"/>
          <p:nvPr/>
        </p:nvSpPr>
        <p:spPr>
          <a:xfrm>
            <a:off x="7872758" y="3517666"/>
            <a:ext cx="1731014" cy="2554543"/>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Es la contribución del programa, en el mediano o largo plazo, al logro de un objetivo del desarrollo nacional (a la consecución de objetivos del PND y/o sus programas).</a:t>
            </a:r>
          </a:p>
        </p:txBody>
      </p:sp>
      <p:sp>
        <p:nvSpPr>
          <p:cNvPr id="24" name="Flecha: a la derecha 23">
            <a:extLst>
              <a:ext uri="{FF2B5EF4-FFF2-40B4-BE49-F238E27FC236}">
                <a16:creationId xmlns:a16="http://schemas.microsoft.com/office/drawing/2014/main" id="{B02ADAA4-6EB5-44B1-9EEF-FD2711576EF5}"/>
              </a:ext>
            </a:extLst>
          </p:cNvPr>
          <p:cNvSpPr/>
          <p:nvPr/>
        </p:nvSpPr>
        <p:spPr>
          <a:xfrm>
            <a:off x="9745123" y="2221767"/>
            <a:ext cx="457200" cy="349624"/>
          </a:xfrm>
          <a:prstGeom prst="rightArrow">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ángulo 24">
            <a:extLst>
              <a:ext uri="{FF2B5EF4-FFF2-40B4-BE49-F238E27FC236}">
                <a16:creationId xmlns:a16="http://schemas.microsoft.com/office/drawing/2014/main" id="{7033C1E9-9609-44B0-B26C-BF90B9D846A2}"/>
              </a:ext>
            </a:extLst>
          </p:cNvPr>
          <p:cNvSpPr/>
          <p:nvPr/>
        </p:nvSpPr>
        <p:spPr>
          <a:xfrm>
            <a:off x="10365609" y="2027416"/>
            <a:ext cx="1313817" cy="830997"/>
          </a:xfrm>
          <a:prstGeom prst="rect">
            <a:avLst/>
          </a:prstGeom>
          <a:noFill/>
        </p:spPr>
        <p:txBody>
          <a:bodyPr wrap="square" lIns="91440" tIns="45720" rIns="91440" bIns="45720">
            <a:spAutoFit/>
          </a:bodyPr>
          <a:lstStyle/>
          <a:p>
            <a:pPr algn="ctr"/>
            <a:r>
              <a:rPr lang="es-ES" sz="1600" cap="none" spc="0" dirty="0">
                <a:ln w="0"/>
                <a:solidFill>
                  <a:schemeClr val="tx1"/>
                </a:solidFill>
              </a:rPr>
              <a:t>Objetivo del PND y sus programas</a:t>
            </a:r>
          </a:p>
        </p:txBody>
      </p:sp>
    </p:spTree>
    <p:extLst>
      <p:ext uri="{BB962C8B-B14F-4D97-AF65-F5344CB8AC3E}">
        <p14:creationId xmlns:p14="http://schemas.microsoft.com/office/powerpoint/2010/main" val="248064197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78AD8EB-6834-4754-AA08-F8297F3E8AED}"/>
              </a:ext>
            </a:extLst>
          </p:cNvPr>
          <p:cNvSpPr>
            <a:spLocks noGrp="1"/>
          </p:cNvSpPr>
          <p:nvPr>
            <p:ph type="body" sz="half" idx="1"/>
          </p:nvPr>
        </p:nvSpPr>
        <p:spPr>
          <a:xfrm>
            <a:off x="831850" y="860613"/>
            <a:ext cx="10515600" cy="4304008"/>
          </a:xfrm>
        </p:spPr>
        <p:txBody>
          <a:bodyPr/>
          <a:lstStyle/>
          <a:p>
            <a:pPr marL="457200" indent="-457200" algn="just">
              <a:lnSpc>
                <a:spcPct val="150000"/>
              </a:lnSpc>
              <a:buFont typeface="Arial" panose="020B0604020202020204" pitchFamily="34" charset="0"/>
              <a:buChar char="•"/>
            </a:pPr>
            <a:r>
              <a:rPr lang="es-MX" dirty="0">
                <a:solidFill>
                  <a:schemeClr val="tx1"/>
                </a:solidFill>
              </a:rPr>
              <a:t>Un solo objetivo para el nivel de </a:t>
            </a:r>
            <a:r>
              <a:rPr lang="es-MX" b="1" dirty="0">
                <a:solidFill>
                  <a:schemeClr val="tx1"/>
                </a:solidFill>
              </a:rPr>
              <a:t>Fin</a:t>
            </a:r>
            <a:r>
              <a:rPr lang="es-MX" dirty="0">
                <a:solidFill>
                  <a:schemeClr val="tx1"/>
                </a:solidFill>
              </a:rPr>
              <a:t>.</a:t>
            </a:r>
          </a:p>
          <a:p>
            <a:pPr marL="457200" indent="-457200" algn="just">
              <a:lnSpc>
                <a:spcPct val="150000"/>
              </a:lnSpc>
              <a:buFont typeface="Arial" panose="020B0604020202020204" pitchFamily="34" charset="0"/>
              <a:buChar char="•"/>
            </a:pPr>
            <a:r>
              <a:rPr lang="es-MX" dirty="0">
                <a:solidFill>
                  <a:schemeClr val="tx1"/>
                </a:solidFill>
              </a:rPr>
              <a:t>Un solo objetivo para el nivel de </a:t>
            </a:r>
            <a:r>
              <a:rPr lang="es-MX" b="1" dirty="0">
                <a:solidFill>
                  <a:schemeClr val="tx1"/>
                </a:solidFill>
              </a:rPr>
              <a:t>Propósito</a:t>
            </a:r>
            <a:r>
              <a:rPr lang="es-MX" dirty="0">
                <a:solidFill>
                  <a:schemeClr val="tx1"/>
                </a:solidFill>
              </a:rPr>
              <a:t>.</a:t>
            </a:r>
          </a:p>
          <a:p>
            <a:pPr marL="457200" indent="-457200" algn="just">
              <a:lnSpc>
                <a:spcPct val="150000"/>
              </a:lnSpc>
              <a:buFont typeface="Arial" panose="020B0604020202020204" pitchFamily="34" charset="0"/>
              <a:buChar char="•"/>
            </a:pPr>
            <a:r>
              <a:rPr lang="es-MX" dirty="0">
                <a:solidFill>
                  <a:schemeClr val="tx1"/>
                </a:solidFill>
              </a:rPr>
              <a:t>A nivel de </a:t>
            </a:r>
            <a:r>
              <a:rPr lang="es-MX" b="1" dirty="0">
                <a:solidFill>
                  <a:schemeClr val="tx1"/>
                </a:solidFill>
              </a:rPr>
              <a:t>Componente</a:t>
            </a:r>
            <a:r>
              <a:rPr lang="es-MX" dirty="0">
                <a:solidFill>
                  <a:schemeClr val="tx1"/>
                </a:solidFill>
              </a:rPr>
              <a:t>, un objetivo por cada tipo de bien o servicio entregado.</a:t>
            </a:r>
          </a:p>
          <a:p>
            <a:pPr marL="457200" indent="-457200" algn="just">
              <a:lnSpc>
                <a:spcPct val="150000"/>
              </a:lnSpc>
              <a:buFont typeface="Arial" panose="020B0604020202020204" pitchFamily="34" charset="0"/>
              <a:buChar char="•"/>
            </a:pPr>
            <a:r>
              <a:rPr lang="es-MX" dirty="0">
                <a:solidFill>
                  <a:schemeClr val="tx1"/>
                </a:solidFill>
              </a:rPr>
              <a:t>Las </a:t>
            </a:r>
            <a:r>
              <a:rPr lang="es-MX" b="1" dirty="0">
                <a:solidFill>
                  <a:schemeClr val="tx1"/>
                </a:solidFill>
              </a:rPr>
              <a:t>Actividades</a:t>
            </a:r>
            <a:r>
              <a:rPr lang="es-MX" dirty="0">
                <a:solidFill>
                  <a:schemeClr val="tx1"/>
                </a:solidFill>
              </a:rPr>
              <a:t> imprescindibles y más relevantes para la generación de los componentes, asegurando que cada uno de los Componentes cuente con al menos una Actividad relevante.</a:t>
            </a:r>
          </a:p>
        </p:txBody>
      </p:sp>
      <p:sp>
        <p:nvSpPr>
          <p:cNvPr id="4" name="Marcador de número de diapositiva 3">
            <a:extLst>
              <a:ext uri="{FF2B5EF4-FFF2-40B4-BE49-F238E27FC236}">
                <a16:creationId xmlns:a16="http://schemas.microsoft.com/office/drawing/2014/main" id="{868CE3C5-2C2D-4926-93C1-5BE4D6B6A598}"/>
              </a:ext>
            </a:extLst>
          </p:cNvPr>
          <p:cNvSpPr>
            <a:spLocks noGrp="1"/>
          </p:cNvSpPr>
          <p:nvPr>
            <p:ph type="sldNum" sz="quarter" idx="2"/>
          </p:nvPr>
        </p:nvSpPr>
        <p:spPr/>
        <p:txBody>
          <a:bodyPr/>
          <a:lstStyle/>
          <a:p>
            <a:fld id="{86CB4B4D-7CA3-9044-876B-883B54F8677D}" type="slidenum">
              <a:rPr lang="es-MX" smtClean="0"/>
              <a:t>51</a:t>
            </a:fld>
            <a:endParaRPr lang="es-MX"/>
          </a:p>
        </p:txBody>
      </p:sp>
      <p:sp>
        <p:nvSpPr>
          <p:cNvPr id="5" name="Rectángulo 4">
            <a:extLst>
              <a:ext uri="{FF2B5EF4-FFF2-40B4-BE49-F238E27FC236}">
                <a16:creationId xmlns:a16="http://schemas.microsoft.com/office/drawing/2014/main" id="{38A1598B-E4FD-4F8A-8AB2-6629CB052C87}"/>
              </a:ext>
            </a:extLst>
          </p:cNvPr>
          <p:cNvSpPr/>
          <p:nvPr/>
        </p:nvSpPr>
        <p:spPr>
          <a:xfrm>
            <a:off x="3241704" y="276928"/>
            <a:ext cx="5708614"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Se recomienda que cada MIR se integre por:</a:t>
            </a:r>
          </a:p>
        </p:txBody>
      </p:sp>
    </p:spTree>
    <p:extLst>
      <p:ext uri="{BB962C8B-B14F-4D97-AF65-F5344CB8AC3E}">
        <p14:creationId xmlns:p14="http://schemas.microsoft.com/office/powerpoint/2010/main" val="384864832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5BF6C8E-36B7-4CFE-AA5F-B385C1DC07A9}"/>
              </a:ext>
            </a:extLst>
          </p:cNvPr>
          <p:cNvSpPr>
            <a:spLocks noGrp="1"/>
          </p:cNvSpPr>
          <p:nvPr>
            <p:ph type="sldNum" sz="quarter" idx="2"/>
          </p:nvPr>
        </p:nvSpPr>
        <p:spPr/>
        <p:txBody>
          <a:bodyPr/>
          <a:lstStyle/>
          <a:p>
            <a:fld id="{86CB4B4D-7CA3-9044-876B-883B54F8677D}" type="slidenum">
              <a:rPr lang="es-MX" smtClean="0"/>
              <a:t>52</a:t>
            </a:fld>
            <a:endParaRPr lang="es-MX"/>
          </a:p>
        </p:txBody>
      </p:sp>
      <p:pic>
        <p:nvPicPr>
          <p:cNvPr id="7" name="Imagen 6">
            <a:extLst>
              <a:ext uri="{FF2B5EF4-FFF2-40B4-BE49-F238E27FC236}">
                <a16:creationId xmlns:a16="http://schemas.microsoft.com/office/drawing/2014/main" id="{CB0D3597-BFE3-424F-9A64-F2F8895119A7}"/>
              </a:ext>
            </a:extLst>
          </p:cNvPr>
          <p:cNvPicPr>
            <a:picLocks noChangeAspect="1"/>
          </p:cNvPicPr>
          <p:nvPr/>
        </p:nvPicPr>
        <p:blipFill>
          <a:blip r:embed="rId2"/>
          <a:stretch>
            <a:fillRect/>
          </a:stretch>
        </p:blipFill>
        <p:spPr>
          <a:xfrm>
            <a:off x="1828800" y="0"/>
            <a:ext cx="8607287" cy="6858000"/>
          </a:xfrm>
          <a:prstGeom prst="rect">
            <a:avLst/>
          </a:prstGeom>
        </p:spPr>
      </p:pic>
    </p:spTree>
    <p:extLst>
      <p:ext uri="{BB962C8B-B14F-4D97-AF65-F5344CB8AC3E}">
        <p14:creationId xmlns:p14="http://schemas.microsoft.com/office/powerpoint/2010/main" val="237034834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214E6-B715-4D5B-BBF1-79CAA46D6F60}"/>
              </a:ext>
            </a:extLst>
          </p:cNvPr>
          <p:cNvSpPr>
            <a:spLocks noGrp="1"/>
          </p:cNvSpPr>
          <p:nvPr>
            <p:ph type="title"/>
          </p:nvPr>
        </p:nvSpPr>
        <p:spPr/>
        <p:txBody>
          <a:bodyPr/>
          <a:lstStyle/>
          <a:p>
            <a:r>
              <a:rPr lang="es-MX" dirty="0"/>
              <a:t>Actividad</a:t>
            </a:r>
          </a:p>
        </p:txBody>
      </p:sp>
      <p:sp>
        <p:nvSpPr>
          <p:cNvPr id="4" name="Marcador de número de diapositiva 3">
            <a:extLst>
              <a:ext uri="{FF2B5EF4-FFF2-40B4-BE49-F238E27FC236}">
                <a16:creationId xmlns:a16="http://schemas.microsoft.com/office/drawing/2014/main" id="{37195E7A-FEF1-44FC-80EB-F5523AE3D4AE}"/>
              </a:ext>
            </a:extLst>
          </p:cNvPr>
          <p:cNvSpPr>
            <a:spLocks noGrp="1"/>
          </p:cNvSpPr>
          <p:nvPr>
            <p:ph type="sldNum" sz="quarter" idx="2"/>
          </p:nvPr>
        </p:nvSpPr>
        <p:spPr/>
        <p:txBody>
          <a:bodyPr/>
          <a:lstStyle/>
          <a:p>
            <a:fld id="{86CB4B4D-7CA3-9044-876B-883B54F8677D}" type="slidenum">
              <a:rPr lang="es-MX" smtClean="0"/>
              <a:t>53</a:t>
            </a:fld>
            <a:endParaRPr lang="es-MX"/>
          </a:p>
        </p:txBody>
      </p:sp>
      <p:sp>
        <p:nvSpPr>
          <p:cNvPr id="5" name="Rectángulo 4">
            <a:extLst>
              <a:ext uri="{FF2B5EF4-FFF2-40B4-BE49-F238E27FC236}">
                <a16:creationId xmlns:a16="http://schemas.microsoft.com/office/drawing/2014/main" id="{D068F0A4-FC61-4752-A3A7-D32885AC3A18}"/>
              </a:ext>
            </a:extLst>
          </p:cNvPr>
          <p:cNvSpPr/>
          <p:nvPr/>
        </p:nvSpPr>
        <p:spPr>
          <a:xfrm>
            <a:off x="3942205" y="3244334"/>
            <a:ext cx="4307589" cy="369332"/>
          </a:xfrm>
          <a:prstGeom prst="rect">
            <a:avLst/>
          </a:prstGeom>
        </p:spPr>
        <p:txBody>
          <a:bodyPr wrap="none">
            <a:spAutoFit/>
          </a:bodyPr>
          <a:lstStyle/>
          <a:p>
            <a:r>
              <a:rPr lang="es-MX" dirty="0">
                <a:hlinkClick r:id="rId2"/>
              </a:rPr>
              <a:t>Tutorial Indicador de desempeño - YouTube</a:t>
            </a:r>
            <a:endParaRPr lang="es-MX" dirty="0"/>
          </a:p>
        </p:txBody>
      </p:sp>
    </p:spTree>
    <p:extLst>
      <p:ext uri="{BB962C8B-B14F-4D97-AF65-F5344CB8AC3E}">
        <p14:creationId xmlns:p14="http://schemas.microsoft.com/office/powerpoint/2010/main" val="104243455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0A5EB-7722-46B9-8B74-6469934DE50C}"/>
              </a:ext>
            </a:extLst>
          </p:cNvPr>
          <p:cNvSpPr>
            <a:spLocks noGrp="1"/>
          </p:cNvSpPr>
          <p:nvPr>
            <p:ph type="title"/>
          </p:nvPr>
        </p:nvSpPr>
        <p:spPr/>
        <p:txBody>
          <a:bodyPr/>
          <a:lstStyle/>
          <a:p>
            <a:r>
              <a:rPr lang="es-MX" dirty="0"/>
              <a:t>Actividad</a:t>
            </a:r>
          </a:p>
        </p:txBody>
      </p:sp>
      <p:sp>
        <p:nvSpPr>
          <p:cNvPr id="3" name="Marcador de texto 2">
            <a:extLst>
              <a:ext uri="{FF2B5EF4-FFF2-40B4-BE49-F238E27FC236}">
                <a16:creationId xmlns:a16="http://schemas.microsoft.com/office/drawing/2014/main" id="{C01B5BC7-53CB-4A1A-A373-1AD793AC6C00}"/>
              </a:ext>
            </a:extLst>
          </p:cNvPr>
          <p:cNvSpPr>
            <a:spLocks noGrp="1"/>
          </p:cNvSpPr>
          <p:nvPr>
            <p:ph type="body" sz="half" idx="1"/>
          </p:nvPr>
        </p:nvSpPr>
        <p:spPr/>
        <p:txBody>
          <a:bodyPr/>
          <a:lstStyle/>
          <a:p>
            <a:pPr algn="ctr"/>
            <a:r>
              <a:rPr lang="es-MX" dirty="0">
                <a:solidFill>
                  <a:srgbClr val="C00000"/>
                </a:solidFill>
              </a:rPr>
              <a:t>Identificar los indicadores de los PP seleccionados, indicando su clasificación por objetivo y por tipo (estratégico o de gestión) y que tipo de vertiente de revisión se estaría midiendo.</a:t>
            </a:r>
          </a:p>
        </p:txBody>
      </p:sp>
      <p:sp>
        <p:nvSpPr>
          <p:cNvPr id="4" name="Marcador de número de diapositiva 3">
            <a:extLst>
              <a:ext uri="{FF2B5EF4-FFF2-40B4-BE49-F238E27FC236}">
                <a16:creationId xmlns:a16="http://schemas.microsoft.com/office/drawing/2014/main" id="{5B3482C4-8A85-45B1-8D8E-E5C4D85D2D26}"/>
              </a:ext>
            </a:extLst>
          </p:cNvPr>
          <p:cNvSpPr>
            <a:spLocks noGrp="1"/>
          </p:cNvSpPr>
          <p:nvPr>
            <p:ph type="sldNum" sz="quarter" idx="2"/>
          </p:nvPr>
        </p:nvSpPr>
        <p:spPr/>
        <p:txBody>
          <a:bodyPr/>
          <a:lstStyle/>
          <a:p>
            <a:fld id="{86CB4B4D-7CA3-9044-876B-883B54F8677D}" type="slidenum">
              <a:rPr lang="es-MX" smtClean="0"/>
              <a:t>54</a:t>
            </a:fld>
            <a:endParaRPr lang="es-MX"/>
          </a:p>
        </p:txBody>
      </p:sp>
    </p:spTree>
    <p:extLst>
      <p:ext uri="{BB962C8B-B14F-4D97-AF65-F5344CB8AC3E}">
        <p14:creationId xmlns:p14="http://schemas.microsoft.com/office/powerpoint/2010/main" val="159085669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07CDC-0300-405F-ADC8-31366C3A2083}"/>
              </a:ext>
            </a:extLst>
          </p:cNvPr>
          <p:cNvSpPr>
            <a:spLocks noGrp="1"/>
          </p:cNvSpPr>
          <p:nvPr>
            <p:ph type="title"/>
          </p:nvPr>
        </p:nvSpPr>
        <p:spPr/>
        <p:txBody>
          <a:bodyPr/>
          <a:lstStyle/>
          <a:p>
            <a:r>
              <a:rPr lang="es-MX" dirty="0"/>
              <a:t>Ejemplo</a:t>
            </a:r>
          </a:p>
        </p:txBody>
      </p:sp>
      <p:sp>
        <p:nvSpPr>
          <p:cNvPr id="3" name="Marcador de texto 2">
            <a:extLst>
              <a:ext uri="{FF2B5EF4-FFF2-40B4-BE49-F238E27FC236}">
                <a16:creationId xmlns:a16="http://schemas.microsoft.com/office/drawing/2014/main" id="{38D6C9BC-62E1-408B-9028-10AEF8611A12}"/>
              </a:ext>
            </a:extLst>
          </p:cNvPr>
          <p:cNvSpPr>
            <a:spLocks noGrp="1"/>
          </p:cNvSpPr>
          <p:nvPr>
            <p:ph type="body" sz="half" idx="1"/>
          </p:nvPr>
        </p:nvSpPr>
        <p:spPr>
          <a:xfrm>
            <a:off x="831850" y="2956562"/>
            <a:ext cx="10515600" cy="691100"/>
          </a:xfrm>
        </p:spPr>
        <p:txBody>
          <a:bodyPr/>
          <a:lstStyle/>
          <a:p>
            <a:pPr algn="ctr"/>
            <a:r>
              <a:rPr lang="es-MX" dirty="0">
                <a:solidFill>
                  <a:srgbClr val="C00000"/>
                </a:solidFill>
              </a:rPr>
              <a:t>PP – 034 (ISSSTE)</a:t>
            </a:r>
          </a:p>
        </p:txBody>
      </p:sp>
      <p:sp>
        <p:nvSpPr>
          <p:cNvPr id="4" name="Marcador de número de diapositiva 3">
            <a:extLst>
              <a:ext uri="{FF2B5EF4-FFF2-40B4-BE49-F238E27FC236}">
                <a16:creationId xmlns:a16="http://schemas.microsoft.com/office/drawing/2014/main" id="{EED2F144-7801-4BCB-AAE5-AF0D996BD6F5}"/>
              </a:ext>
            </a:extLst>
          </p:cNvPr>
          <p:cNvSpPr>
            <a:spLocks noGrp="1"/>
          </p:cNvSpPr>
          <p:nvPr>
            <p:ph type="sldNum" sz="quarter" idx="2"/>
          </p:nvPr>
        </p:nvSpPr>
        <p:spPr/>
        <p:txBody>
          <a:bodyPr/>
          <a:lstStyle/>
          <a:p>
            <a:fld id="{86CB4B4D-7CA3-9044-876B-883B54F8677D}" type="slidenum">
              <a:rPr lang="es-MX" smtClean="0"/>
              <a:t>55</a:t>
            </a:fld>
            <a:endParaRPr lang="es-MX"/>
          </a:p>
        </p:txBody>
      </p:sp>
    </p:spTree>
    <p:extLst>
      <p:ext uri="{BB962C8B-B14F-4D97-AF65-F5344CB8AC3E}">
        <p14:creationId xmlns:p14="http://schemas.microsoft.com/office/powerpoint/2010/main" val="333489128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E61FF-67ED-4D4D-B6DB-D1B2D4B77AD2}"/>
              </a:ext>
            </a:extLst>
          </p:cNvPr>
          <p:cNvSpPr>
            <a:spLocks noGrp="1"/>
          </p:cNvSpPr>
          <p:nvPr>
            <p:ph type="title"/>
          </p:nvPr>
        </p:nvSpPr>
        <p:spPr/>
        <p:txBody>
          <a:bodyPr/>
          <a:lstStyle/>
          <a:p>
            <a:r>
              <a:rPr lang="es-MX" dirty="0"/>
              <a:t>Programa Presupuestario 043</a:t>
            </a:r>
          </a:p>
        </p:txBody>
      </p:sp>
      <p:sp>
        <p:nvSpPr>
          <p:cNvPr id="3" name="Marcador de texto 2">
            <a:extLst>
              <a:ext uri="{FF2B5EF4-FFF2-40B4-BE49-F238E27FC236}">
                <a16:creationId xmlns:a16="http://schemas.microsoft.com/office/drawing/2014/main" id="{5F9D7CD2-B0BE-4B46-AA11-AAA3490E62FF}"/>
              </a:ext>
            </a:extLst>
          </p:cNvPr>
          <p:cNvSpPr>
            <a:spLocks noGrp="1"/>
          </p:cNvSpPr>
          <p:nvPr>
            <p:ph type="body" sz="half" idx="1"/>
          </p:nvPr>
        </p:nvSpPr>
        <p:spPr>
          <a:xfrm>
            <a:off x="831850" y="2956561"/>
            <a:ext cx="10515600" cy="563879"/>
          </a:xfrm>
        </p:spPr>
        <p:txBody>
          <a:bodyPr/>
          <a:lstStyle/>
          <a:p>
            <a:pPr algn="ctr"/>
            <a:r>
              <a:rPr lang="es-MX" dirty="0">
                <a:solidFill>
                  <a:srgbClr val="C00000"/>
                </a:solidFill>
              </a:rPr>
              <a:t>Prevención y control de enfermedades</a:t>
            </a:r>
          </a:p>
        </p:txBody>
      </p:sp>
      <p:sp>
        <p:nvSpPr>
          <p:cNvPr id="4" name="Marcador de número de diapositiva 3">
            <a:extLst>
              <a:ext uri="{FF2B5EF4-FFF2-40B4-BE49-F238E27FC236}">
                <a16:creationId xmlns:a16="http://schemas.microsoft.com/office/drawing/2014/main" id="{3C658618-CAB1-4191-9A28-B480085134AF}"/>
              </a:ext>
            </a:extLst>
          </p:cNvPr>
          <p:cNvSpPr>
            <a:spLocks noGrp="1"/>
          </p:cNvSpPr>
          <p:nvPr>
            <p:ph type="sldNum" sz="quarter" idx="2"/>
          </p:nvPr>
        </p:nvSpPr>
        <p:spPr/>
        <p:txBody>
          <a:bodyPr/>
          <a:lstStyle/>
          <a:p>
            <a:fld id="{86CB4B4D-7CA3-9044-876B-883B54F8677D}" type="slidenum">
              <a:rPr lang="es-MX" smtClean="0"/>
              <a:t>56</a:t>
            </a:fld>
            <a:endParaRPr lang="es-MX"/>
          </a:p>
        </p:txBody>
      </p:sp>
      <p:sp>
        <p:nvSpPr>
          <p:cNvPr id="5" name="Elipse 4">
            <a:hlinkClick r:id="rId2" action="ppaction://hlinkfile"/>
            <a:extLst>
              <a:ext uri="{FF2B5EF4-FFF2-40B4-BE49-F238E27FC236}">
                <a16:creationId xmlns:a16="http://schemas.microsoft.com/office/drawing/2014/main" id="{CE6262A2-4A73-4E98-90B4-484E70883365}"/>
              </a:ext>
            </a:extLst>
          </p:cNvPr>
          <p:cNvSpPr/>
          <p:nvPr/>
        </p:nvSpPr>
        <p:spPr>
          <a:xfrm>
            <a:off x="2198123" y="4109882"/>
            <a:ext cx="1337310" cy="129837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PP -  043</a:t>
            </a:r>
          </a:p>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Elipse 5">
            <a:hlinkClick r:id="rId3" action="ppaction://hlinkfile"/>
            <a:extLst>
              <a:ext uri="{FF2B5EF4-FFF2-40B4-BE49-F238E27FC236}">
                <a16:creationId xmlns:a16="http://schemas.microsoft.com/office/drawing/2014/main" id="{8893112E-F3BB-4BC9-BDE8-DD5C2F77EBC8}"/>
              </a:ext>
            </a:extLst>
          </p:cNvPr>
          <p:cNvSpPr/>
          <p:nvPr/>
        </p:nvSpPr>
        <p:spPr>
          <a:xfrm>
            <a:off x="4612336" y="4060590"/>
            <a:ext cx="1337310" cy="1298374"/>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MIR</a:t>
            </a:r>
          </a:p>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Elipse 6">
            <a:hlinkClick r:id="rId4" action="ppaction://hlinkfile"/>
            <a:extLst>
              <a:ext uri="{FF2B5EF4-FFF2-40B4-BE49-F238E27FC236}">
                <a16:creationId xmlns:a16="http://schemas.microsoft.com/office/drawing/2014/main" id="{6A5C9740-3FA9-4CB8-97C8-D9DC0E291CFF}"/>
              </a:ext>
            </a:extLst>
          </p:cNvPr>
          <p:cNvSpPr/>
          <p:nvPr/>
        </p:nvSpPr>
        <p:spPr>
          <a:xfrm>
            <a:off x="7026549" y="4060590"/>
            <a:ext cx="1337310" cy="1298374"/>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9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FICHA TÉCNICA</a:t>
            </a:r>
          </a:p>
          <a:p>
            <a:pPr marL="0" marR="0" indent="0" algn="l" defTabSz="914400" rtl="0" fontAlgn="auto" latinLnBrk="0" hangingPunct="0">
              <a:lnSpc>
                <a:spcPct val="100000"/>
              </a:lnSpc>
              <a:spcBef>
                <a:spcPts val="0"/>
              </a:spcBef>
              <a:spcAft>
                <a:spcPts val="0"/>
              </a:spcAft>
              <a:buClrTx/>
              <a:buSzTx/>
              <a:buFontTx/>
              <a:buNone/>
              <a:tabLst/>
            </a:pPr>
            <a:endParaRPr kumimoji="0" lang="es-MX" sz="900" b="0" i="0" u="none" strike="noStrike" cap="none" spc="0" normalizeH="0" baseline="0" dirty="0">
              <a:ln>
                <a:noFill/>
              </a:ln>
              <a:solidFill>
                <a:srgbClr val="000000"/>
              </a:solidFill>
              <a:effectLst/>
              <a:uFillTx/>
              <a:latin typeface="+mj-lt"/>
              <a:ea typeface="+mj-ea"/>
              <a:cs typeface="+mj-cs"/>
              <a:sym typeface="Calibri"/>
            </a:endParaRPr>
          </a:p>
        </p:txBody>
      </p:sp>
      <p:sp>
        <p:nvSpPr>
          <p:cNvPr id="8" name="Elipse 7">
            <a:hlinkClick r:id="rId5" action="ppaction://hlinkfile"/>
            <a:extLst>
              <a:ext uri="{FF2B5EF4-FFF2-40B4-BE49-F238E27FC236}">
                <a16:creationId xmlns:a16="http://schemas.microsoft.com/office/drawing/2014/main" id="{5FB31CC0-077C-455E-90DF-EE0409C122C2}"/>
              </a:ext>
            </a:extLst>
          </p:cNvPr>
          <p:cNvSpPr/>
          <p:nvPr/>
        </p:nvSpPr>
        <p:spPr>
          <a:xfrm>
            <a:off x="9190963" y="4060590"/>
            <a:ext cx="1337310" cy="1298374"/>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9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CUENTA PÚBLICA</a:t>
            </a:r>
          </a:p>
          <a:p>
            <a:pPr marL="0" marR="0" indent="0" algn="l" defTabSz="914400" rtl="0" fontAlgn="auto" latinLnBrk="0" hangingPunct="0">
              <a:lnSpc>
                <a:spcPct val="100000"/>
              </a:lnSpc>
              <a:spcBef>
                <a:spcPts val="0"/>
              </a:spcBef>
              <a:spcAft>
                <a:spcPts val="0"/>
              </a:spcAft>
              <a:buClrTx/>
              <a:buSzTx/>
              <a:buFontTx/>
              <a:buNone/>
              <a:tabLst/>
            </a:pPr>
            <a:endParaRPr kumimoji="0" lang="es-MX" sz="9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302190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4F579F-A36D-41D3-A980-485A81B67FEF}"/>
              </a:ext>
            </a:extLst>
          </p:cNvPr>
          <p:cNvSpPr>
            <a:spLocks noGrp="1"/>
          </p:cNvSpPr>
          <p:nvPr>
            <p:ph type="sldNum" sz="quarter" idx="2"/>
          </p:nvPr>
        </p:nvSpPr>
        <p:spPr/>
        <p:txBody>
          <a:bodyPr/>
          <a:lstStyle/>
          <a:p>
            <a:fld id="{86CB4B4D-7CA3-9044-876B-883B54F8677D}" type="slidenum">
              <a:rPr lang="es-MX" smtClean="0"/>
              <a:t>57</a:t>
            </a:fld>
            <a:endParaRPr lang="es-MX"/>
          </a:p>
        </p:txBody>
      </p:sp>
      <p:pic>
        <p:nvPicPr>
          <p:cNvPr id="7" name="Imagen 6">
            <a:extLst>
              <a:ext uri="{FF2B5EF4-FFF2-40B4-BE49-F238E27FC236}">
                <a16:creationId xmlns:a16="http://schemas.microsoft.com/office/drawing/2014/main" id="{49B33F71-B62C-4855-9295-D2B70D76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20" y="1284306"/>
            <a:ext cx="4686180" cy="3728116"/>
          </a:xfrm>
          <a:prstGeom prst="rect">
            <a:avLst/>
          </a:prstGeom>
        </p:spPr>
      </p:pic>
      <p:sp>
        <p:nvSpPr>
          <p:cNvPr id="8" name="Rectángulo 7">
            <a:extLst>
              <a:ext uri="{FF2B5EF4-FFF2-40B4-BE49-F238E27FC236}">
                <a16:creationId xmlns:a16="http://schemas.microsoft.com/office/drawing/2014/main" id="{641A9093-391E-42B1-AA2B-300F4BD828B0}"/>
              </a:ext>
            </a:extLst>
          </p:cNvPr>
          <p:cNvSpPr/>
          <p:nvPr/>
        </p:nvSpPr>
        <p:spPr>
          <a:xfrm>
            <a:off x="2111188" y="4661707"/>
            <a:ext cx="2751589"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E69AE9AA-87E5-4ABA-80A5-90EC2C9F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08" y="1388377"/>
            <a:ext cx="5472393" cy="2714086"/>
          </a:xfrm>
          <a:prstGeom prst="rect">
            <a:avLst/>
          </a:prstGeom>
        </p:spPr>
      </p:pic>
    </p:spTree>
    <p:extLst>
      <p:ext uri="{BB962C8B-B14F-4D97-AF65-F5344CB8AC3E}">
        <p14:creationId xmlns:p14="http://schemas.microsoft.com/office/powerpoint/2010/main" val="20606454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6F067204-3630-449A-BE5E-0BC0C3D3DEF4}"/>
              </a:ext>
            </a:extLst>
          </p:cNvPr>
          <p:cNvGrpSpPr/>
          <p:nvPr/>
        </p:nvGrpSpPr>
        <p:grpSpPr>
          <a:xfrm>
            <a:off x="4363720" y="1602278"/>
            <a:ext cx="3464560" cy="3489913"/>
            <a:chOff x="4363720" y="1602278"/>
            <a:chExt cx="3464560" cy="3489913"/>
          </a:xfrm>
        </p:grpSpPr>
        <p:sp>
          <p:nvSpPr>
            <p:cNvPr id="11" name="Elipse 10">
              <a:extLst>
                <a:ext uri="{FF2B5EF4-FFF2-40B4-BE49-F238E27FC236}">
                  <a16:creationId xmlns:a16="http://schemas.microsoft.com/office/drawing/2014/main" id="{82158294-333D-453E-B0B2-A91F93C3E7DB}"/>
                </a:ext>
              </a:extLst>
            </p:cNvPr>
            <p:cNvSpPr/>
            <p:nvPr/>
          </p:nvSpPr>
          <p:spPr>
            <a:xfrm>
              <a:off x="4363720" y="1602278"/>
              <a:ext cx="3464560" cy="3489913"/>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2" name="Rectángulo 11">
              <a:extLst>
                <a:ext uri="{FF2B5EF4-FFF2-40B4-BE49-F238E27FC236}">
                  <a16:creationId xmlns:a16="http://schemas.microsoft.com/office/drawing/2014/main" id="{BAB93341-CE3C-4A7E-B0CF-C8F35AAA3C4E}"/>
                </a:ext>
              </a:extLst>
            </p:cNvPr>
            <p:cNvSpPr/>
            <p:nvPr/>
          </p:nvSpPr>
          <p:spPr>
            <a:xfrm>
              <a:off x="4766151" y="2967335"/>
              <a:ext cx="2659702" cy="707886"/>
            </a:xfrm>
            <a:prstGeom prst="rect">
              <a:avLst/>
            </a:prstGeom>
            <a:noFill/>
          </p:spPr>
          <p:txBody>
            <a:bodyPr wrap="none" lIns="91440" tIns="45720" rIns="91440" bIns="45720">
              <a:spAutoFit/>
            </a:bodyPr>
            <a:lstStyle/>
            <a:p>
              <a:pPr algn="ctr"/>
              <a:r>
                <a:rPr lang="es-ES" sz="4000" b="1" cap="none" spc="0" dirty="0">
                  <a:ln w="0"/>
                  <a:solidFill>
                    <a:schemeClr val="tx1"/>
                  </a:solidFill>
                  <a:effectLst>
                    <a:outerShdw blurRad="38100" dist="19050" dir="2700000" algn="tl" rotWithShape="0">
                      <a:schemeClr val="dk1">
                        <a:alpha val="40000"/>
                      </a:schemeClr>
                    </a:outerShdw>
                  </a:effectLst>
                </a:rPr>
                <a:t>INDICADOR</a:t>
              </a:r>
            </a:p>
          </p:txBody>
        </p:sp>
      </p:grpSp>
      <p:sp>
        <p:nvSpPr>
          <p:cNvPr id="4" name="Marcador de número de diapositiva 3">
            <a:extLst>
              <a:ext uri="{FF2B5EF4-FFF2-40B4-BE49-F238E27FC236}">
                <a16:creationId xmlns:a16="http://schemas.microsoft.com/office/drawing/2014/main" id="{E380448C-11FE-4E1E-85C4-B9C0767A4AA4}"/>
              </a:ext>
            </a:extLst>
          </p:cNvPr>
          <p:cNvSpPr>
            <a:spLocks noGrp="1"/>
          </p:cNvSpPr>
          <p:nvPr>
            <p:ph type="sldNum" sz="quarter" idx="2"/>
          </p:nvPr>
        </p:nvSpPr>
        <p:spPr/>
        <p:txBody>
          <a:bodyPr/>
          <a:lstStyle/>
          <a:p>
            <a:fld id="{86CB4B4D-7CA3-9044-876B-883B54F8677D}" type="slidenum">
              <a:rPr lang="es-MX" smtClean="0"/>
              <a:t>6</a:t>
            </a:fld>
            <a:endParaRPr lang="es-MX"/>
          </a:p>
        </p:txBody>
      </p:sp>
      <p:sp>
        <p:nvSpPr>
          <p:cNvPr id="7" name="Elipse 6">
            <a:extLst>
              <a:ext uri="{FF2B5EF4-FFF2-40B4-BE49-F238E27FC236}">
                <a16:creationId xmlns:a16="http://schemas.microsoft.com/office/drawing/2014/main" id="{58C0B760-F5C4-467F-8BBB-B5528CA1372B}"/>
              </a:ext>
            </a:extLst>
          </p:cNvPr>
          <p:cNvSpPr/>
          <p:nvPr/>
        </p:nvSpPr>
        <p:spPr>
          <a:xfrm>
            <a:off x="5388986" y="1010620"/>
            <a:ext cx="1440732" cy="134165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ACCESIBLE</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9" name="Elipse 8">
            <a:extLst>
              <a:ext uri="{FF2B5EF4-FFF2-40B4-BE49-F238E27FC236}">
                <a16:creationId xmlns:a16="http://schemas.microsoft.com/office/drawing/2014/main" id="{697F28AE-867D-4064-9AC1-B95052B5A912}"/>
              </a:ext>
            </a:extLst>
          </p:cNvPr>
          <p:cNvSpPr/>
          <p:nvPr/>
        </p:nvSpPr>
        <p:spPr>
          <a:xfrm>
            <a:off x="6954251" y="1753032"/>
            <a:ext cx="1440732" cy="1298374"/>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400" b="1" i="0" u="none" strike="noStrike" cap="none" spc="0" normalizeH="0" baseline="0" dirty="0">
                <a:ln>
                  <a:noFill/>
                </a:ln>
                <a:solidFill>
                  <a:srgbClr val="000000"/>
                </a:solidFill>
                <a:effectLst/>
                <a:uFillTx/>
                <a:latin typeface="+mj-lt"/>
                <a:ea typeface="+mj-ea"/>
                <a:cs typeface="+mj-cs"/>
                <a:sym typeface="Calibri"/>
              </a:rPr>
              <a:t>PERTINENTE</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0" name="Elipse 9">
            <a:extLst>
              <a:ext uri="{FF2B5EF4-FFF2-40B4-BE49-F238E27FC236}">
                <a16:creationId xmlns:a16="http://schemas.microsoft.com/office/drawing/2014/main" id="{17259FFB-2AB5-4666-9807-C9279F692901}"/>
              </a:ext>
            </a:extLst>
          </p:cNvPr>
          <p:cNvSpPr/>
          <p:nvPr/>
        </p:nvSpPr>
        <p:spPr>
          <a:xfrm>
            <a:off x="7214916" y="3198970"/>
            <a:ext cx="1440732" cy="1341653"/>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FIEL</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4" name="Elipse 13">
            <a:extLst>
              <a:ext uri="{FF2B5EF4-FFF2-40B4-BE49-F238E27FC236}">
                <a16:creationId xmlns:a16="http://schemas.microsoft.com/office/drawing/2014/main" id="{27327C99-402E-4475-A629-AD9240C7DA7F}"/>
              </a:ext>
            </a:extLst>
          </p:cNvPr>
          <p:cNvSpPr/>
          <p:nvPr/>
        </p:nvSpPr>
        <p:spPr>
          <a:xfrm>
            <a:off x="6096000" y="4401087"/>
            <a:ext cx="1440732" cy="134165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OBJETIVO</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5" name="Elipse 14">
            <a:extLst>
              <a:ext uri="{FF2B5EF4-FFF2-40B4-BE49-F238E27FC236}">
                <a16:creationId xmlns:a16="http://schemas.microsoft.com/office/drawing/2014/main" id="{D5055A85-ABA9-4669-8661-EAAC9FF54ABF}"/>
              </a:ext>
            </a:extLst>
          </p:cNvPr>
          <p:cNvSpPr/>
          <p:nvPr/>
        </p:nvSpPr>
        <p:spPr>
          <a:xfrm>
            <a:off x="4470722" y="4290283"/>
            <a:ext cx="1440732" cy="1341653"/>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PRECISO</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6" name="Elipse 15">
            <a:extLst>
              <a:ext uri="{FF2B5EF4-FFF2-40B4-BE49-F238E27FC236}">
                <a16:creationId xmlns:a16="http://schemas.microsoft.com/office/drawing/2014/main" id="{6DEA74AA-1A6D-4A1D-97D0-54925D1BCBD3}"/>
              </a:ext>
            </a:extLst>
          </p:cNvPr>
          <p:cNvSpPr/>
          <p:nvPr/>
        </p:nvSpPr>
        <p:spPr>
          <a:xfrm>
            <a:off x="3384497" y="3167616"/>
            <a:ext cx="1440732" cy="1341653"/>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EXPLÍCITO</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7" name="Elipse 16">
            <a:extLst>
              <a:ext uri="{FF2B5EF4-FFF2-40B4-BE49-F238E27FC236}">
                <a16:creationId xmlns:a16="http://schemas.microsoft.com/office/drawing/2014/main" id="{520898B7-FE97-4B1C-BB29-5D2A96DBE7AC}"/>
              </a:ext>
            </a:extLst>
          </p:cNvPr>
          <p:cNvSpPr/>
          <p:nvPr/>
        </p:nvSpPr>
        <p:spPr>
          <a:xfrm>
            <a:off x="3823721" y="1689357"/>
            <a:ext cx="1440732" cy="1341653"/>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600" b="1" i="0" u="none" strike="noStrike" cap="none" spc="0" normalizeH="0" baseline="0" dirty="0">
                <a:ln>
                  <a:noFill/>
                </a:ln>
                <a:solidFill>
                  <a:srgbClr val="000000"/>
                </a:solidFill>
                <a:effectLst/>
                <a:uFillTx/>
                <a:latin typeface="+mj-lt"/>
                <a:ea typeface="+mj-ea"/>
                <a:cs typeface="+mj-cs"/>
                <a:sym typeface="Calibri"/>
              </a:rPr>
              <a:t>SENSIBLE</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8" name="CuadroTexto 17">
            <a:extLst>
              <a:ext uri="{FF2B5EF4-FFF2-40B4-BE49-F238E27FC236}">
                <a16:creationId xmlns:a16="http://schemas.microsoft.com/office/drawing/2014/main" id="{B33884E7-5C5F-47A2-A6E7-347FAFDBDD12}"/>
              </a:ext>
            </a:extLst>
          </p:cNvPr>
          <p:cNvSpPr txBox="1"/>
          <p:nvPr/>
        </p:nvSpPr>
        <p:spPr>
          <a:xfrm>
            <a:off x="6289040" y="502772"/>
            <a:ext cx="36942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Su obtención tiene un costo aceptable</a:t>
            </a:r>
          </a:p>
        </p:txBody>
      </p:sp>
      <p:cxnSp>
        <p:nvCxnSpPr>
          <p:cNvPr id="20" name="Conector recto de flecha 19">
            <a:extLst>
              <a:ext uri="{FF2B5EF4-FFF2-40B4-BE49-F238E27FC236}">
                <a16:creationId xmlns:a16="http://schemas.microsoft.com/office/drawing/2014/main" id="{43224CA8-6171-49BB-B0EF-9C53F24753DF}"/>
              </a:ext>
            </a:extLst>
          </p:cNvPr>
          <p:cNvCxnSpPr/>
          <p:nvPr/>
        </p:nvCxnSpPr>
        <p:spPr>
          <a:xfrm flipH="1">
            <a:off x="6736080" y="872102"/>
            <a:ext cx="538480" cy="30645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CuadroTexto 20">
            <a:extLst>
              <a:ext uri="{FF2B5EF4-FFF2-40B4-BE49-F238E27FC236}">
                <a16:creationId xmlns:a16="http://schemas.microsoft.com/office/drawing/2014/main" id="{D72DCC49-6202-4D43-8904-11FB566CA74D}"/>
              </a:ext>
            </a:extLst>
          </p:cNvPr>
          <p:cNvSpPr txBox="1"/>
          <p:nvPr/>
        </p:nvSpPr>
        <p:spPr>
          <a:xfrm>
            <a:off x="8677241" y="1429867"/>
            <a:ext cx="225492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Es adecuado para lo que se quiere medir</a:t>
            </a:r>
          </a:p>
        </p:txBody>
      </p:sp>
      <p:cxnSp>
        <p:nvCxnSpPr>
          <p:cNvPr id="22" name="Conector recto de flecha 21">
            <a:extLst>
              <a:ext uri="{FF2B5EF4-FFF2-40B4-BE49-F238E27FC236}">
                <a16:creationId xmlns:a16="http://schemas.microsoft.com/office/drawing/2014/main" id="{741D694F-7726-4D60-A8C3-D494CCC82B43}"/>
              </a:ext>
            </a:extLst>
          </p:cNvPr>
          <p:cNvCxnSpPr>
            <a:cxnSpLocks/>
          </p:cNvCxnSpPr>
          <p:nvPr/>
        </p:nvCxnSpPr>
        <p:spPr>
          <a:xfrm flipH="1">
            <a:off x="8394984" y="1962638"/>
            <a:ext cx="282257" cy="1457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CuadroTexto 24">
            <a:extLst>
              <a:ext uri="{FF2B5EF4-FFF2-40B4-BE49-F238E27FC236}">
                <a16:creationId xmlns:a16="http://schemas.microsoft.com/office/drawing/2014/main" id="{6ACE0BED-27FE-4E48-8972-FE8018F90EE0}"/>
              </a:ext>
            </a:extLst>
          </p:cNvPr>
          <p:cNvSpPr txBox="1"/>
          <p:nvPr/>
        </p:nvSpPr>
        <p:spPr>
          <a:xfrm>
            <a:off x="9342721" y="3477759"/>
            <a:ext cx="225492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Sus cualidades se mantienen con el tiempo</a:t>
            </a:r>
          </a:p>
        </p:txBody>
      </p:sp>
      <p:cxnSp>
        <p:nvCxnSpPr>
          <p:cNvPr id="26" name="Conector recto de flecha 25">
            <a:extLst>
              <a:ext uri="{FF2B5EF4-FFF2-40B4-BE49-F238E27FC236}">
                <a16:creationId xmlns:a16="http://schemas.microsoft.com/office/drawing/2014/main" id="{6F695D29-37F2-4200-9723-4CEBE8866BB5}"/>
              </a:ext>
            </a:extLst>
          </p:cNvPr>
          <p:cNvCxnSpPr>
            <a:cxnSpLocks/>
          </p:cNvCxnSpPr>
          <p:nvPr/>
        </p:nvCxnSpPr>
        <p:spPr>
          <a:xfrm flipH="1">
            <a:off x="8677242" y="3838442"/>
            <a:ext cx="421639" cy="53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9" name="CuadroTexto 28">
            <a:extLst>
              <a:ext uri="{FF2B5EF4-FFF2-40B4-BE49-F238E27FC236}">
                <a16:creationId xmlns:a16="http://schemas.microsoft.com/office/drawing/2014/main" id="{045EC2F3-B972-49FE-B171-B4B89A3CD3AD}"/>
              </a:ext>
            </a:extLst>
          </p:cNvPr>
          <p:cNvSpPr txBox="1"/>
          <p:nvPr/>
        </p:nvSpPr>
        <p:spPr>
          <a:xfrm>
            <a:off x="8215261" y="4885256"/>
            <a:ext cx="225492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Su cálculo a partir de sus variables no es ambiguo</a:t>
            </a:r>
          </a:p>
        </p:txBody>
      </p:sp>
      <p:cxnSp>
        <p:nvCxnSpPr>
          <p:cNvPr id="30" name="Conector recto de flecha 29">
            <a:extLst>
              <a:ext uri="{FF2B5EF4-FFF2-40B4-BE49-F238E27FC236}">
                <a16:creationId xmlns:a16="http://schemas.microsoft.com/office/drawing/2014/main" id="{23F89AC0-55AA-4849-9BAC-1A545BB0FF73}"/>
              </a:ext>
            </a:extLst>
          </p:cNvPr>
          <p:cNvCxnSpPr>
            <a:cxnSpLocks/>
          </p:cNvCxnSpPr>
          <p:nvPr/>
        </p:nvCxnSpPr>
        <p:spPr>
          <a:xfrm flipH="1">
            <a:off x="7600131" y="5147639"/>
            <a:ext cx="421639" cy="53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1" name="CuadroTexto 30">
            <a:extLst>
              <a:ext uri="{FF2B5EF4-FFF2-40B4-BE49-F238E27FC236}">
                <a16:creationId xmlns:a16="http://schemas.microsoft.com/office/drawing/2014/main" id="{99848DEB-E5ED-4069-9D2C-328BC9416279}"/>
              </a:ext>
            </a:extLst>
          </p:cNvPr>
          <p:cNvSpPr txBox="1"/>
          <p:nvPr/>
        </p:nvSpPr>
        <p:spPr>
          <a:xfrm>
            <a:off x="1537273" y="5028943"/>
            <a:ext cx="225492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Su marge</a:t>
            </a:r>
            <a:r>
              <a:rPr lang="es-MX" dirty="0"/>
              <a:t>n de error es aceptable</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32" name="Conector recto de flecha 31">
            <a:extLst>
              <a:ext uri="{FF2B5EF4-FFF2-40B4-BE49-F238E27FC236}">
                <a16:creationId xmlns:a16="http://schemas.microsoft.com/office/drawing/2014/main" id="{D23E4D3E-321D-4278-B322-894C3BCD39EF}"/>
              </a:ext>
            </a:extLst>
          </p:cNvPr>
          <p:cNvCxnSpPr>
            <a:cxnSpLocks/>
          </p:cNvCxnSpPr>
          <p:nvPr/>
        </p:nvCxnSpPr>
        <p:spPr>
          <a:xfrm flipH="1">
            <a:off x="3899196" y="5100170"/>
            <a:ext cx="508127" cy="737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CuadroTexto 33">
            <a:extLst>
              <a:ext uri="{FF2B5EF4-FFF2-40B4-BE49-F238E27FC236}">
                <a16:creationId xmlns:a16="http://schemas.microsoft.com/office/drawing/2014/main" id="{2F259EC3-FD51-405C-89EE-ABE634CBFBE4}"/>
              </a:ext>
            </a:extLst>
          </p:cNvPr>
          <p:cNvSpPr txBox="1"/>
          <p:nvPr/>
        </p:nvSpPr>
        <p:spPr>
          <a:xfrm>
            <a:off x="623620" y="3347234"/>
            <a:ext cx="225492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No permite múltiples interpretaciones</a:t>
            </a:r>
          </a:p>
        </p:txBody>
      </p:sp>
      <p:cxnSp>
        <p:nvCxnSpPr>
          <p:cNvPr id="35" name="Conector recto de flecha 34">
            <a:extLst>
              <a:ext uri="{FF2B5EF4-FFF2-40B4-BE49-F238E27FC236}">
                <a16:creationId xmlns:a16="http://schemas.microsoft.com/office/drawing/2014/main" id="{16308D6E-77AC-44AB-A37A-FAA4DA6D65E5}"/>
              </a:ext>
            </a:extLst>
          </p:cNvPr>
          <p:cNvCxnSpPr>
            <a:cxnSpLocks/>
          </p:cNvCxnSpPr>
          <p:nvPr/>
        </p:nvCxnSpPr>
        <p:spPr>
          <a:xfrm flipH="1" flipV="1">
            <a:off x="2714251" y="3722229"/>
            <a:ext cx="566720" cy="1162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CuadroTexto 36">
            <a:extLst>
              <a:ext uri="{FF2B5EF4-FFF2-40B4-BE49-F238E27FC236}">
                <a16:creationId xmlns:a16="http://schemas.microsoft.com/office/drawing/2014/main" id="{2240B7A3-2663-4AAE-B3FB-B7B8428E0924}"/>
              </a:ext>
            </a:extLst>
          </p:cNvPr>
          <p:cNvSpPr txBox="1"/>
          <p:nvPr/>
        </p:nvSpPr>
        <p:spPr>
          <a:xfrm>
            <a:off x="787850" y="1674527"/>
            <a:ext cx="225492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Puede identificar variaciones pequeñas</a:t>
            </a:r>
          </a:p>
        </p:txBody>
      </p:sp>
      <p:cxnSp>
        <p:nvCxnSpPr>
          <p:cNvPr id="38" name="Conector recto de flecha 37">
            <a:extLst>
              <a:ext uri="{FF2B5EF4-FFF2-40B4-BE49-F238E27FC236}">
                <a16:creationId xmlns:a16="http://schemas.microsoft.com/office/drawing/2014/main" id="{4A6AE673-A007-4002-9C25-AD16180462E2}"/>
              </a:ext>
            </a:extLst>
          </p:cNvPr>
          <p:cNvCxnSpPr>
            <a:cxnSpLocks/>
          </p:cNvCxnSpPr>
          <p:nvPr/>
        </p:nvCxnSpPr>
        <p:spPr>
          <a:xfrm flipH="1" flipV="1">
            <a:off x="3081798" y="2035536"/>
            <a:ext cx="566720" cy="1162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9" name="Rectángulo 38">
            <a:extLst>
              <a:ext uri="{FF2B5EF4-FFF2-40B4-BE49-F238E27FC236}">
                <a16:creationId xmlns:a16="http://schemas.microsoft.com/office/drawing/2014/main" id="{57640D40-A477-458B-8C69-FAA09F507D40}"/>
              </a:ext>
            </a:extLst>
          </p:cNvPr>
          <p:cNvSpPr/>
          <p:nvPr/>
        </p:nvSpPr>
        <p:spPr>
          <a:xfrm>
            <a:off x="465729" y="225772"/>
            <a:ext cx="437010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a:ln/>
                <a:solidFill>
                  <a:schemeClr val="accent4"/>
                </a:solidFill>
              </a:rPr>
              <a:t>Características</a:t>
            </a:r>
          </a:p>
        </p:txBody>
      </p:sp>
    </p:spTree>
    <p:extLst>
      <p:ext uri="{BB962C8B-B14F-4D97-AF65-F5344CB8AC3E}">
        <p14:creationId xmlns:p14="http://schemas.microsoft.com/office/powerpoint/2010/main" val="9973825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C2FFB-A3C4-4722-B954-FC3DCAE9DD94}"/>
              </a:ext>
            </a:extLst>
          </p:cNvPr>
          <p:cNvSpPr>
            <a:spLocks noGrp="1"/>
          </p:cNvSpPr>
          <p:nvPr>
            <p:ph type="title"/>
          </p:nvPr>
        </p:nvSpPr>
        <p:spPr/>
        <p:txBody>
          <a:bodyPr/>
          <a:lstStyle/>
          <a:p>
            <a:r>
              <a:rPr lang="es-MX" dirty="0"/>
              <a:t>Introducción</a:t>
            </a:r>
          </a:p>
        </p:txBody>
      </p:sp>
      <p:sp>
        <p:nvSpPr>
          <p:cNvPr id="3" name="Marcador de texto 2">
            <a:extLst>
              <a:ext uri="{FF2B5EF4-FFF2-40B4-BE49-F238E27FC236}">
                <a16:creationId xmlns:a16="http://schemas.microsoft.com/office/drawing/2014/main" id="{B5BF7CBD-4FE1-4FCE-AD21-246AB387CA1F}"/>
              </a:ext>
            </a:extLst>
          </p:cNvPr>
          <p:cNvSpPr>
            <a:spLocks noGrp="1"/>
          </p:cNvSpPr>
          <p:nvPr>
            <p:ph type="body" sz="quarter" idx="1"/>
          </p:nvPr>
        </p:nvSpPr>
        <p:spPr/>
        <p:txBody>
          <a:bodyPr/>
          <a:lstStyle/>
          <a:p>
            <a:r>
              <a:rPr lang="es-MX" dirty="0"/>
              <a:t>Proceso de planeación, programación y presupuesto</a:t>
            </a:r>
          </a:p>
        </p:txBody>
      </p:sp>
      <p:sp>
        <p:nvSpPr>
          <p:cNvPr id="4" name="Marcador de número de diapositiva 3">
            <a:extLst>
              <a:ext uri="{FF2B5EF4-FFF2-40B4-BE49-F238E27FC236}">
                <a16:creationId xmlns:a16="http://schemas.microsoft.com/office/drawing/2014/main" id="{14D1D450-8E89-49F9-A52F-D558218477EC}"/>
              </a:ext>
            </a:extLst>
          </p:cNvPr>
          <p:cNvSpPr>
            <a:spLocks noGrp="1"/>
          </p:cNvSpPr>
          <p:nvPr>
            <p:ph type="sldNum" sz="quarter" idx="2"/>
          </p:nvPr>
        </p:nvSpPr>
        <p:spPr/>
        <p:txBody>
          <a:bodyPr/>
          <a:lstStyle/>
          <a:p>
            <a:fld id="{86CB4B4D-7CA3-9044-876B-883B54F8677D}" type="slidenum">
              <a:rPr lang="es-MX" smtClean="0"/>
              <a:t>7</a:t>
            </a:fld>
            <a:endParaRPr lang="es-MX"/>
          </a:p>
        </p:txBody>
      </p:sp>
    </p:spTree>
    <p:extLst>
      <p:ext uri="{BB962C8B-B14F-4D97-AF65-F5344CB8AC3E}">
        <p14:creationId xmlns:p14="http://schemas.microsoft.com/office/powerpoint/2010/main" val="11918243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4CC7C3-CE7F-4FC4-A44E-687C8BD81481}"/>
              </a:ext>
            </a:extLst>
          </p:cNvPr>
          <p:cNvSpPr>
            <a:spLocks noGrp="1"/>
          </p:cNvSpPr>
          <p:nvPr>
            <p:ph type="title"/>
          </p:nvPr>
        </p:nvSpPr>
        <p:spPr/>
        <p:txBody>
          <a:bodyPr/>
          <a:lstStyle/>
          <a:p>
            <a:pPr algn="ctr"/>
            <a:r>
              <a:rPr lang="es-MX" dirty="0"/>
              <a:t>Gestión para resultados</a:t>
            </a:r>
          </a:p>
        </p:txBody>
      </p:sp>
      <p:sp>
        <p:nvSpPr>
          <p:cNvPr id="6" name="Marcador de texto 5">
            <a:extLst>
              <a:ext uri="{FF2B5EF4-FFF2-40B4-BE49-F238E27FC236}">
                <a16:creationId xmlns:a16="http://schemas.microsoft.com/office/drawing/2014/main" id="{8DE1E5D2-1154-4EB8-88A5-48061E53EB76}"/>
              </a:ext>
            </a:extLst>
          </p:cNvPr>
          <p:cNvSpPr>
            <a:spLocks noGrp="1"/>
          </p:cNvSpPr>
          <p:nvPr>
            <p:ph type="body" sz="half" idx="1"/>
          </p:nvPr>
        </p:nvSpPr>
        <p:spPr/>
        <p:txBody>
          <a:bodyPr>
            <a:normAutofit lnSpcReduction="10000"/>
          </a:bodyPr>
          <a:lstStyle/>
          <a:p>
            <a:pPr algn="just">
              <a:lnSpc>
                <a:spcPct val="150000"/>
              </a:lnSpc>
            </a:pPr>
            <a:r>
              <a:rPr lang="es-MX" dirty="0"/>
              <a:t>En los últimos treinta años, economías de diversos países, rompieron paradigmas en cuanto al enfoque de la administración de los recursos públicos, por dos razones principales:</a:t>
            </a:r>
          </a:p>
          <a:p>
            <a:pPr marL="342900" indent="-342900" algn="just">
              <a:lnSpc>
                <a:spcPct val="150000"/>
              </a:lnSpc>
              <a:buFont typeface="Arial" panose="020B0604020202020204" pitchFamily="34" charset="0"/>
              <a:buChar char="•"/>
            </a:pPr>
            <a:r>
              <a:rPr lang="es-MX" dirty="0"/>
              <a:t>La necesidad de hacer más con los mismos recursos, y</a:t>
            </a:r>
          </a:p>
          <a:p>
            <a:pPr marL="342900" indent="-342900" algn="just">
              <a:lnSpc>
                <a:spcPct val="150000"/>
              </a:lnSpc>
              <a:buFont typeface="Arial" panose="020B0604020202020204" pitchFamily="34" charset="0"/>
              <a:buChar char="•"/>
            </a:pPr>
            <a:r>
              <a:rPr lang="es-MX" dirty="0"/>
              <a:t>La necesidad de rendir cuentas a los ciudadanos, cada vez más exigentes con la eficiencia, en la asignación y uso de los recursos públicos.</a:t>
            </a:r>
          </a:p>
        </p:txBody>
      </p:sp>
      <p:sp>
        <p:nvSpPr>
          <p:cNvPr id="4" name="Marcador de número de diapositiva 3">
            <a:extLst>
              <a:ext uri="{FF2B5EF4-FFF2-40B4-BE49-F238E27FC236}">
                <a16:creationId xmlns:a16="http://schemas.microsoft.com/office/drawing/2014/main" id="{BBDD4A08-B5D0-4FFB-A1A1-33279CC48166}"/>
              </a:ext>
            </a:extLst>
          </p:cNvPr>
          <p:cNvSpPr>
            <a:spLocks noGrp="1"/>
          </p:cNvSpPr>
          <p:nvPr>
            <p:ph type="sldNum" sz="quarter" idx="2"/>
          </p:nvPr>
        </p:nvSpPr>
        <p:spPr/>
        <p:txBody>
          <a:bodyPr/>
          <a:lstStyle/>
          <a:p>
            <a:fld id="{86CB4B4D-7CA3-9044-876B-883B54F8677D}" type="slidenum">
              <a:rPr lang="es-MX" smtClean="0"/>
              <a:t>8</a:t>
            </a:fld>
            <a:endParaRPr lang="es-MX"/>
          </a:p>
        </p:txBody>
      </p:sp>
    </p:spTree>
    <p:extLst>
      <p:ext uri="{BB962C8B-B14F-4D97-AF65-F5344CB8AC3E}">
        <p14:creationId xmlns:p14="http://schemas.microsoft.com/office/powerpoint/2010/main" val="21479480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8B107-5E99-4AF7-8E63-B2DDC2240360}"/>
              </a:ext>
            </a:extLst>
          </p:cNvPr>
          <p:cNvSpPr>
            <a:spLocks noGrp="1"/>
          </p:cNvSpPr>
          <p:nvPr>
            <p:ph type="title"/>
          </p:nvPr>
        </p:nvSpPr>
        <p:spPr>
          <a:xfrm>
            <a:off x="835025" y="2090057"/>
            <a:ext cx="10521950" cy="944882"/>
          </a:xfrm>
        </p:spPr>
        <p:txBody>
          <a:bodyPr/>
          <a:lstStyle/>
          <a:p>
            <a:r>
              <a:rPr lang="es-MX" dirty="0"/>
              <a:t>Glosario</a:t>
            </a:r>
          </a:p>
        </p:txBody>
      </p:sp>
      <p:sp>
        <p:nvSpPr>
          <p:cNvPr id="4" name="Marcador de número de diapositiva 3">
            <a:extLst>
              <a:ext uri="{FF2B5EF4-FFF2-40B4-BE49-F238E27FC236}">
                <a16:creationId xmlns:a16="http://schemas.microsoft.com/office/drawing/2014/main" id="{87760ED5-1AE7-4862-BD93-2755898ECE98}"/>
              </a:ext>
            </a:extLst>
          </p:cNvPr>
          <p:cNvSpPr>
            <a:spLocks noGrp="1"/>
          </p:cNvSpPr>
          <p:nvPr>
            <p:ph type="sldNum" sz="quarter" idx="2"/>
          </p:nvPr>
        </p:nvSpPr>
        <p:spPr/>
        <p:txBody>
          <a:bodyPr/>
          <a:lstStyle/>
          <a:p>
            <a:fld id="{86CB4B4D-7CA3-9044-876B-883B54F8677D}" type="slidenum">
              <a:rPr lang="es-MX" smtClean="0"/>
              <a:t>9</a:t>
            </a:fld>
            <a:endParaRPr lang="es-MX"/>
          </a:p>
        </p:txBody>
      </p:sp>
    </p:spTree>
    <p:extLst>
      <p:ext uri="{BB962C8B-B14F-4D97-AF65-F5344CB8AC3E}">
        <p14:creationId xmlns:p14="http://schemas.microsoft.com/office/powerpoint/2010/main" val="3261326446"/>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39795</TotalTime>
  <Words>3105</Words>
  <Application>Microsoft Office PowerPoint</Application>
  <PresentationFormat>Panorámica</PresentationFormat>
  <Paragraphs>368</Paragraphs>
  <Slides>57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57</vt:i4>
      </vt:variant>
    </vt:vector>
  </HeadingPairs>
  <TitlesOfParts>
    <vt:vector size="66" baseType="lpstr">
      <vt:lpstr>Arial</vt:lpstr>
      <vt:lpstr>Calibri</vt:lpstr>
      <vt:lpstr>Calibri Light</vt:lpstr>
      <vt:lpstr>Helvetica</vt:lpstr>
      <vt:lpstr>Montserrat</vt:lpstr>
      <vt:lpstr>Montserrat Medium</vt:lpstr>
      <vt:lpstr>Montserrat Regular</vt:lpstr>
      <vt:lpstr>Montserrat SemiBold</vt:lpstr>
      <vt:lpstr>Tema de Office</vt:lpstr>
      <vt:lpstr>Auditoría de Desempeño (AD)</vt:lpstr>
      <vt:lpstr>Repaso a tarea no. 3</vt:lpstr>
      <vt:lpstr>¿Por qué es importante medir?</vt:lpstr>
      <vt:lpstr>Medimos para</vt:lpstr>
      <vt:lpstr>Características de los indicadores</vt:lpstr>
      <vt:lpstr>Presentación de PowerPoint</vt:lpstr>
      <vt:lpstr>Introducción</vt:lpstr>
      <vt:lpstr>Gestión para resultados</vt:lpstr>
      <vt:lpstr>Glosario</vt:lpstr>
      <vt:lpstr>Actividades</vt:lpstr>
      <vt:lpstr>Componente de programa</vt:lpstr>
      <vt:lpstr>Desempeño</vt:lpstr>
      <vt:lpstr>Dimensión del indicador</vt:lpstr>
      <vt:lpstr>Evaluación</vt:lpstr>
      <vt:lpstr>Fin</vt:lpstr>
      <vt:lpstr>Gestión para resultados</vt:lpstr>
      <vt:lpstr>Indicador</vt:lpstr>
      <vt:lpstr>Indicador de desempeño</vt:lpstr>
      <vt:lpstr>Indicador estratégico</vt:lpstr>
      <vt:lpstr>Indicador de gestión</vt:lpstr>
      <vt:lpstr>Indicadores para resultados</vt:lpstr>
      <vt:lpstr>Marco lógico</vt:lpstr>
      <vt:lpstr>Matriz de indicadores para resultados (MIR)</vt:lpstr>
      <vt:lpstr>Meta</vt:lpstr>
      <vt:lpstr>Objetivos estratégicos</vt:lpstr>
      <vt:lpstr>Objetivos de ejes de política pública del PND</vt:lpstr>
      <vt:lpstr>Objetivos institucionales</vt:lpstr>
      <vt:lpstr>Objetivos sectoriales</vt:lpstr>
      <vt:lpstr>Presupuesto basado en resultados (PbR)</vt:lpstr>
      <vt:lpstr>Programa Presupuestario</vt:lpstr>
      <vt:lpstr>Propósito</vt:lpstr>
      <vt:lpstr>Resultados</vt:lpstr>
      <vt:lpstr>Sistema de Evaluación de Desempeño (SED)</vt:lpstr>
      <vt:lpstr>Valoración  objetiva</vt:lpstr>
      <vt:lpstr>Generalidades sobre indicadores</vt:lpstr>
      <vt:lpstr>Actividad</vt:lpstr>
      <vt:lpstr>Definición de indicador de desempeño</vt:lpstr>
      <vt:lpstr>Presentación de PowerPoint</vt:lpstr>
      <vt:lpstr>Tipos de indicadores de la MIR</vt:lpstr>
      <vt:lpstr>Presentación de PowerPoint</vt:lpstr>
      <vt:lpstr>Presentación de PowerPoint</vt:lpstr>
      <vt:lpstr>Consideraciones generales 1</vt:lpstr>
      <vt:lpstr>Consideraciones generales 2</vt:lpstr>
      <vt:lpstr>Elementos mínimos en la construcción de indicadores</vt:lpstr>
      <vt:lpstr>Clasificación de las dimensiones según los objetivos de indicadores que miden</vt:lpstr>
      <vt:lpstr>Actividad</vt:lpstr>
      <vt:lpstr>Matriz de Indicadores para Resultados</vt:lpstr>
      <vt:lpstr>Presentación de PowerPoint</vt:lpstr>
      <vt:lpstr>Presentación de PowerPoint</vt:lpstr>
      <vt:lpstr>Presentación de PowerPoint</vt:lpstr>
      <vt:lpstr>Presentación de PowerPoint</vt:lpstr>
      <vt:lpstr>Presentación de PowerPoint</vt:lpstr>
      <vt:lpstr>Actividad</vt:lpstr>
      <vt:lpstr>Actividad</vt:lpstr>
      <vt:lpstr>Ejemplo</vt:lpstr>
      <vt:lpstr>Programa Presupuestario 043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de Acuerdos</dc:title>
  <dc:creator>Fernando Moran Gonzalez</dc:creator>
  <cp:lastModifiedBy>liceagafernando@gmail.com</cp:lastModifiedBy>
  <cp:revision>965</cp:revision>
  <cp:lastPrinted>2023-08-14T17:51:30Z</cp:lastPrinted>
  <dcterms:modified xsi:type="dcterms:W3CDTF">2023-08-15T17:34:39Z</dcterms:modified>
</cp:coreProperties>
</file>